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71" r:id="rId3"/>
    <p:sldId id="258" r:id="rId4"/>
    <p:sldId id="260" r:id="rId5"/>
    <p:sldId id="272" r:id="rId6"/>
    <p:sldId id="273" r:id="rId7"/>
    <p:sldId id="275" r:id="rId8"/>
    <p:sldId id="262" r:id="rId9"/>
    <p:sldId id="274" r:id="rId10"/>
    <p:sldId id="263" r:id="rId11"/>
    <p:sldId id="276"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75"/>
  </p:normalViewPr>
  <p:slideViewPr>
    <p:cSldViewPr snapToGrid="0" snapToObjects="1">
      <p:cViewPr varScale="1">
        <p:scale>
          <a:sx n="90" d="100"/>
          <a:sy n="90" d="100"/>
        </p:scale>
        <p:origin x="232"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F5DE7-2A9A-46C8-AE8F-E6FAF6038E7E}"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A1FE3B18-FAC9-4714-AC6C-8064DC2E36A5}">
      <dgm:prSet/>
      <dgm:spPr/>
      <dgm:t>
        <a:bodyPr/>
        <a:lstStyle/>
        <a:p>
          <a:pPr>
            <a:lnSpc>
              <a:spcPct val="100000"/>
            </a:lnSpc>
            <a:defRPr b="1"/>
          </a:pPr>
          <a:r>
            <a:rPr lang="en-US" dirty="0"/>
            <a:t>Retail Sales Analysis:</a:t>
          </a:r>
        </a:p>
        <a:p>
          <a:pPr>
            <a:lnSpc>
              <a:spcPct val="100000"/>
            </a:lnSpc>
            <a:defRPr b="1"/>
          </a:pPr>
          <a:r>
            <a:rPr lang="en-US" dirty="0"/>
            <a:t>Analyzing everything from inventory to sales</a:t>
          </a:r>
        </a:p>
      </dgm:t>
    </dgm:pt>
    <dgm:pt modelId="{D71427DC-285D-425A-AAE5-C6D248671D83}" type="parTrans" cxnId="{8944C71C-3975-41F3-84BF-BB7949B9EF62}">
      <dgm:prSet/>
      <dgm:spPr/>
      <dgm:t>
        <a:bodyPr/>
        <a:lstStyle/>
        <a:p>
          <a:endParaRPr lang="en-US"/>
        </a:p>
      </dgm:t>
    </dgm:pt>
    <dgm:pt modelId="{B5CC19C0-E176-48DD-BB4D-0752473C7931}" type="sibTrans" cxnId="{8944C71C-3975-41F3-84BF-BB7949B9EF62}">
      <dgm:prSet/>
      <dgm:spPr/>
      <dgm:t>
        <a:bodyPr/>
        <a:lstStyle/>
        <a:p>
          <a:endParaRPr lang="en-US"/>
        </a:p>
      </dgm:t>
    </dgm:pt>
    <dgm:pt modelId="{21B87FF8-B5A2-4CBA-86E8-0990781127C0}">
      <dgm:prSet custT="1"/>
      <dgm:spPr/>
      <dgm:t>
        <a:bodyPr/>
        <a:lstStyle/>
        <a:p>
          <a:pPr>
            <a:lnSpc>
              <a:spcPct val="100000"/>
            </a:lnSpc>
          </a:pPr>
          <a:r>
            <a:rPr lang="en-US" sz="1300" dirty="0"/>
            <a:t>- </a:t>
          </a:r>
          <a:r>
            <a:rPr lang="en-US" sz="1500" dirty="0"/>
            <a:t>To effectively track and boost sales</a:t>
          </a:r>
        </a:p>
      </dgm:t>
    </dgm:pt>
    <dgm:pt modelId="{3E11E6BD-DB68-4372-823E-69BDED2EC6C6}" type="parTrans" cxnId="{07009027-A5DC-49F4-BF27-062A12AEA77D}">
      <dgm:prSet/>
      <dgm:spPr/>
      <dgm:t>
        <a:bodyPr/>
        <a:lstStyle/>
        <a:p>
          <a:endParaRPr lang="en-US"/>
        </a:p>
      </dgm:t>
    </dgm:pt>
    <dgm:pt modelId="{77508D18-333C-47AF-8279-60402BF6B627}" type="sibTrans" cxnId="{07009027-A5DC-49F4-BF27-062A12AEA77D}">
      <dgm:prSet/>
      <dgm:spPr/>
      <dgm:t>
        <a:bodyPr/>
        <a:lstStyle/>
        <a:p>
          <a:endParaRPr lang="en-US"/>
        </a:p>
      </dgm:t>
    </dgm:pt>
    <dgm:pt modelId="{8A62EAA7-A1CE-4C88-B7D4-B6209D3F6321}">
      <dgm:prSet custT="1"/>
      <dgm:spPr/>
      <dgm:t>
        <a:bodyPr/>
        <a:lstStyle/>
        <a:p>
          <a:pPr>
            <a:lnSpc>
              <a:spcPct val="100000"/>
            </a:lnSpc>
          </a:pPr>
          <a:r>
            <a:rPr lang="en-US" sz="1500" dirty="0"/>
            <a:t>- Perform better in the market</a:t>
          </a:r>
        </a:p>
      </dgm:t>
    </dgm:pt>
    <dgm:pt modelId="{51B81FA6-7564-4B48-8DC5-9BAE0222EB06}" type="parTrans" cxnId="{F29EBF4D-525E-45C2-B810-FD846D8BC3E1}">
      <dgm:prSet/>
      <dgm:spPr/>
      <dgm:t>
        <a:bodyPr/>
        <a:lstStyle/>
        <a:p>
          <a:endParaRPr lang="en-US"/>
        </a:p>
      </dgm:t>
    </dgm:pt>
    <dgm:pt modelId="{9C1DA16A-0356-43D7-A4DF-52BF87DACA5E}" type="sibTrans" cxnId="{F29EBF4D-525E-45C2-B810-FD846D8BC3E1}">
      <dgm:prSet/>
      <dgm:spPr/>
      <dgm:t>
        <a:bodyPr/>
        <a:lstStyle/>
        <a:p>
          <a:endParaRPr lang="en-US"/>
        </a:p>
      </dgm:t>
    </dgm:pt>
    <dgm:pt modelId="{D9FA628E-7DA6-4227-BFD5-A79EAE586EFC}">
      <dgm:prSet custT="1"/>
      <dgm:spPr/>
      <dgm:t>
        <a:bodyPr/>
        <a:lstStyle/>
        <a:p>
          <a:pPr>
            <a:lnSpc>
              <a:spcPct val="100000"/>
            </a:lnSpc>
          </a:pPr>
          <a:r>
            <a:rPr lang="en-US" sz="1500" dirty="0"/>
            <a:t>- Provide insights of buying behavior, forecast and plan for future</a:t>
          </a:r>
        </a:p>
      </dgm:t>
    </dgm:pt>
    <dgm:pt modelId="{0C1FCC4A-1442-4AFE-BB34-5FB3ECE130E0}" type="parTrans" cxnId="{E0DDA9C0-484B-4BB1-9E45-BE6172D62A7A}">
      <dgm:prSet/>
      <dgm:spPr/>
      <dgm:t>
        <a:bodyPr/>
        <a:lstStyle/>
        <a:p>
          <a:endParaRPr lang="en-US"/>
        </a:p>
      </dgm:t>
    </dgm:pt>
    <dgm:pt modelId="{D31047EF-5910-47B0-8690-6F7AD183AED8}" type="sibTrans" cxnId="{E0DDA9C0-484B-4BB1-9E45-BE6172D62A7A}">
      <dgm:prSet/>
      <dgm:spPr/>
      <dgm:t>
        <a:bodyPr/>
        <a:lstStyle/>
        <a:p>
          <a:endParaRPr lang="en-US"/>
        </a:p>
      </dgm:t>
    </dgm:pt>
    <dgm:pt modelId="{122AB230-ADEE-4729-B7E4-34B3337288A8}">
      <dgm:prSet custT="1"/>
      <dgm:spPr/>
      <dgm:t>
        <a:bodyPr/>
        <a:lstStyle/>
        <a:p>
          <a:pPr>
            <a:lnSpc>
              <a:spcPct val="100000"/>
            </a:lnSpc>
          </a:pPr>
          <a:r>
            <a:rPr lang="en-US" sz="1500" dirty="0"/>
            <a:t>- Optimize supply chain</a:t>
          </a:r>
        </a:p>
        <a:p>
          <a:pPr>
            <a:lnSpc>
              <a:spcPct val="100000"/>
            </a:lnSpc>
          </a:pPr>
          <a:r>
            <a:rPr lang="en-US" sz="1500" dirty="0"/>
            <a:t>-Gaining more profits</a:t>
          </a:r>
        </a:p>
      </dgm:t>
    </dgm:pt>
    <dgm:pt modelId="{4E6EC0AE-7885-499C-B6D5-05EE48074F2B}" type="parTrans" cxnId="{F01B7BE9-A2B2-4B84-ADB3-2CB9A29F5A61}">
      <dgm:prSet/>
      <dgm:spPr/>
      <dgm:t>
        <a:bodyPr/>
        <a:lstStyle/>
        <a:p>
          <a:endParaRPr lang="en-US"/>
        </a:p>
      </dgm:t>
    </dgm:pt>
    <dgm:pt modelId="{E984A02A-1303-4A7C-B61E-02773410E302}" type="sibTrans" cxnId="{F01B7BE9-A2B2-4B84-ADB3-2CB9A29F5A61}">
      <dgm:prSet/>
      <dgm:spPr/>
      <dgm:t>
        <a:bodyPr/>
        <a:lstStyle/>
        <a:p>
          <a:endParaRPr lang="en-US"/>
        </a:p>
      </dgm:t>
    </dgm:pt>
    <dgm:pt modelId="{6EC53E13-8956-44DF-A1CB-9674E6E0FFF2}">
      <dgm:prSet custT="1"/>
      <dgm:spPr/>
      <dgm:t>
        <a:bodyPr/>
        <a:lstStyle/>
        <a:p>
          <a:pPr>
            <a:lnSpc>
              <a:spcPct val="100000"/>
            </a:lnSpc>
          </a:pPr>
          <a:r>
            <a:rPr lang="en-US" sz="1500" dirty="0"/>
            <a:t>-To provide customers what they need most</a:t>
          </a:r>
        </a:p>
      </dgm:t>
    </dgm:pt>
    <dgm:pt modelId="{6821061E-E4B9-4693-B903-FCE8FF0FDDA5}" type="parTrans" cxnId="{15909945-273F-4D57-A8F7-2E267811BE63}">
      <dgm:prSet/>
      <dgm:spPr/>
      <dgm:t>
        <a:bodyPr/>
        <a:lstStyle/>
        <a:p>
          <a:endParaRPr lang="en-US"/>
        </a:p>
      </dgm:t>
    </dgm:pt>
    <dgm:pt modelId="{2FC76D87-0D20-4B75-8B38-C66A6B840EDD}" type="sibTrans" cxnId="{15909945-273F-4D57-A8F7-2E267811BE63}">
      <dgm:prSet/>
      <dgm:spPr/>
      <dgm:t>
        <a:bodyPr/>
        <a:lstStyle/>
        <a:p>
          <a:endParaRPr lang="en-US"/>
        </a:p>
      </dgm:t>
    </dgm:pt>
    <dgm:pt modelId="{AB643D72-D2C8-4274-BB75-88829EE302F2}" type="pres">
      <dgm:prSet presAssocID="{013F5DE7-2A9A-46C8-AE8F-E6FAF6038E7E}" presName="root" presStyleCnt="0">
        <dgm:presLayoutVars>
          <dgm:dir/>
          <dgm:resizeHandles val="exact"/>
        </dgm:presLayoutVars>
      </dgm:prSet>
      <dgm:spPr/>
    </dgm:pt>
    <dgm:pt modelId="{EE6C6470-8399-4A49-8167-68CFD3301605}" type="pres">
      <dgm:prSet presAssocID="{A1FE3B18-FAC9-4714-AC6C-8064DC2E36A5}" presName="compNode" presStyleCnt="0"/>
      <dgm:spPr/>
    </dgm:pt>
    <dgm:pt modelId="{7BB8B58A-8A77-442B-AAFF-837415934804}" type="pres">
      <dgm:prSet presAssocID="{A1FE3B18-FAC9-4714-AC6C-8064DC2E36A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opping cart"/>
        </a:ext>
      </dgm:extLst>
    </dgm:pt>
    <dgm:pt modelId="{DF49AE22-ACB3-48DF-B5F0-E0502C08C43C}" type="pres">
      <dgm:prSet presAssocID="{A1FE3B18-FAC9-4714-AC6C-8064DC2E36A5}" presName="iconSpace" presStyleCnt="0"/>
      <dgm:spPr/>
    </dgm:pt>
    <dgm:pt modelId="{32D4C0FF-84D4-4BEC-94D0-147A332BDB2E}" type="pres">
      <dgm:prSet presAssocID="{A1FE3B18-FAC9-4714-AC6C-8064DC2E36A5}" presName="parTx" presStyleLbl="revTx" presStyleIdx="0" presStyleCnt="2">
        <dgm:presLayoutVars>
          <dgm:chMax val="0"/>
          <dgm:chPref val="0"/>
        </dgm:presLayoutVars>
      </dgm:prSet>
      <dgm:spPr/>
    </dgm:pt>
    <dgm:pt modelId="{5CEB92AC-FBFA-458C-8FF1-DC08CBB47C90}" type="pres">
      <dgm:prSet presAssocID="{A1FE3B18-FAC9-4714-AC6C-8064DC2E36A5}" presName="txSpace" presStyleCnt="0"/>
      <dgm:spPr/>
    </dgm:pt>
    <dgm:pt modelId="{CAB4C908-86A5-4A8D-B081-A96C8B5F0E0E}" type="pres">
      <dgm:prSet presAssocID="{A1FE3B18-FAC9-4714-AC6C-8064DC2E36A5}" presName="desTx" presStyleLbl="revTx" presStyleIdx="1" presStyleCnt="2">
        <dgm:presLayoutVars/>
      </dgm:prSet>
      <dgm:spPr/>
    </dgm:pt>
  </dgm:ptLst>
  <dgm:cxnLst>
    <dgm:cxn modelId="{8944C71C-3975-41F3-84BF-BB7949B9EF62}" srcId="{013F5DE7-2A9A-46C8-AE8F-E6FAF6038E7E}" destId="{A1FE3B18-FAC9-4714-AC6C-8064DC2E36A5}" srcOrd="0" destOrd="0" parTransId="{D71427DC-285D-425A-AAE5-C6D248671D83}" sibTransId="{B5CC19C0-E176-48DD-BB4D-0752473C7931}"/>
    <dgm:cxn modelId="{07009027-A5DC-49F4-BF27-062A12AEA77D}" srcId="{A1FE3B18-FAC9-4714-AC6C-8064DC2E36A5}" destId="{21B87FF8-B5A2-4CBA-86E8-0990781127C0}" srcOrd="0" destOrd="0" parTransId="{3E11E6BD-DB68-4372-823E-69BDED2EC6C6}" sibTransId="{77508D18-333C-47AF-8279-60402BF6B627}"/>
    <dgm:cxn modelId="{15909945-273F-4D57-A8F7-2E267811BE63}" srcId="{A1FE3B18-FAC9-4714-AC6C-8064DC2E36A5}" destId="{6EC53E13-8956-44DF-A1CB-9674E6E0FFF2}" srcOrd="4" destOrd="0" parTransId="{6821061E-E4B9-4693-B903-FCE8FF0FDDA5}" sibTransId="{2FC76D87-0D20-4B75-8B38-C66A6B840EDD}"/>
    <dgm:cxn modelId="{F29EBF4D-525E-45C2-B810-FD846D8BC3E1}" srcId="{A1FE3B18-FAC9-4714-AC6C-8064DC2E36A5}" destId="{8A62EAA7-A1CE-4C88-B7D4-B6209D3F6321}" srcOrd="1" destOrd="0" parTransId="{51B81FA6-7564-4B48-8DC5-9BAE0222EB06}" sibTransId="{9C1DA16A-0356-43D7-A4DF-52BF87DACA5E}"/>
    <dgm:cxn modelId="{BDDE0C5F-B429-054B-8937-EDE5594056EC}" type="presOf" srcId="{6EC53E13-8956-44DF-A1CB-9674E6E0FFF2}" destId="{CAB4C908-86A5-4A8D-B081-A96C8B5F0E0E}" srcOrd="0" destOrd="4" presId="urn:microsoft.com/office/officeart/2018/2/layout/IconLabelDescriptionList"/>
    <dgm:cxn modelId="{551DEC6F-111B-F14C-A2E3-DABEE882B1EC}" type="presOf" srcId="{A1FE3B18-FAC9-4714-AC6C-8064DC2E36A5}" destId="{32D4C0FF-84D4-4BEC-94D0-147A332BDB2E}" srcOrd="0" destOrd="0" presId="urn:microsoft.com/office/officeart/2018/2/layout/IconLabelDescriptionList"/>
    <dgm:cxn modelId="{A8A8CB80-C608-3248-8366-D77A28DB2E8B}" type="presOf" srcId="{122AB230-ADEE-4729-B7E4-34B3337288A8}" destId="{CAB4C908-86A5-4A8D-B081-A96C8B5F0E0E}" srcOrd="0" destOrd="3" presId="urn:microsoft.com/office/officeart/2018/2/layout/IconLabelDescriptionList"/>
    <dgm:cxn modelId="{0FC9869F-05D9-C348-955B-0F9089D76F2F}" type="presOf" srcId="{013F5DE7-2A9A-46C8-AE8F-E6FAF6038E7E}" destId="{AB643D72-D2C8-4274-BB75-88829EE302F2}" srcOrd="0" destOrd="0" presId="urn:microsoft.com/office/officeart/2018/2/layout/IconLabelDescriptionList"/>
    <dgm:cxn modelId="{B9D11FBC-FF8C-7E49-8103-E6ECA45DAC5C}" type="presOf" srcId="{D9FA628E-7DA6-4227-BFD5-A79EAE586EFC}" destId="{CAB4C908-86A5-4A8D-B081-A96C8B5F0E0E}" srcOrd="0" destOrd="2" presId="urn:microsoft.com/office/officeart/2018/2/layout/IconLabelDescriptionList"/>
    <dgm:cxn modelId="{E0DDA9C0-484B-4BB1-9E45-BE6172D62A7A}" srcId="{A1FE3B18-FAC9-4714-AC6C-8064DC2E36A5}" destId="{D9FA628E-7DA6-4227-BFD5-A79EAE586EFC}" srcOrd="2" destOrd="0" parTransId="{0C1FCC4A-1442-4AFE-BB34-5FB3ECE130E0}" sibTransId="{D31047EF-5910-47B0-8690-6F7AD183AED8}"/>
    <dgm:cxn modelId="{111648D7-F9CB-7545-BF3A-BF6D326D75CD}" type="presOf" srcId="{21B87FF8-B5A2-4CBA-86E8-0990781127C0}" destId="{CAB4C908-86A5-4A8D-B081-A96C8B5F0E0E}" srcOrd="0" destOrd="0" presId="urn:microsoft.com/office/officeart/2018/2/layout/IconLabelDescriptionList"/>
    <dgm:cxn modelId="{0D1FA6E1-C93B-CE41-BD0E-0684E32D9E94}" type="presOf" srcId="{8A62EAA7-A1CE-4C88-B7D4-B6209D3F6321}" destId="{CAB4C908-86A5-4A8D-B081-A96C8B5F0E0E}" srcOrd="0" destOrd="1" presId="urn:microsoft.com/office/officeart/2018/2/layout/IconLabelDescriptionList"/>
    <dgm:cxn modelId="{F01B7BE9-A2B2-4B84-ADB3-2CB9A29F5A61}" srcId="{A1FE3B18-FAC9-4714-AC6C-8064DC2E36A5}" destId="{122AB230-ADEE-4729-B7E4-34B3337288A8}" srcOrd="3" destOrd="0" parTransId="{4E6EC0AE-7885-499C-B6D5-05EE48074F2B}" sibTransId="{E984A02A-1303-4A7C-B61E-02773410E302}"/>
    <dgm:cxn modelId="{2A7CE3D3-63DF-A14D-A66D-08B6B20B8C03}" type="presParOf" srcId="{AB643D72-D2C8-4274-BB75-88829EE302F2}" destId="{EE6C6470-8399-4A49-8167-68CFD3301605}" srcOrd="0" destOrd="0" presId="urn:microsoft.com/office/officeart/2018/2/layout/IconLabelDescriptionList"/>
    <dgm:cxn modelId="{67A5A318-E9D4-3F43-BB24-E8ECCA8BFAB7}" type="presParOf" srcId="{EE6C6470-8399-4A49-8167-68CFD3301605}" destId="{7BB8B58A-8A77-442B-AAFF-837415934804}" srcOrd="0" destOrd="0" presId="urn:microsoft.com/office/officeart/2018/2/layout/IconLabelDescriptionList"/>
    <dgm:cxn modelId="{1C4538ED-4742-1240-A2EA-B7CCCACFB611}" type="presParOf" srcId="{EE6C6470-8399-4A49-8167-68CFD3301605}" destId="{DF49AE22-ACB3-48DF-B5F0-E0502C08C43C}" srcOrd="1" destOrd="0" presId="urn:microsoft.com/office/officeart/2018/2/layout/IconLabelDescriptionList"/>
    <dgm:cxn modelId="{DA9B5958-18DF-7940-B6B7-ACD493E51D10}" type="presParOf" srcId="{EE6C6470-8399-4A49-8167-68CFD3301605}" destId="{32D4C0FF-84D4-4BEC-94D0-147A332BDB2E}" srcOrd="2" destOrd="0" presId="urn:microsoft.com/office/officeart/2018/2/layout/IconLabelDescriptionList"/>
    <dgm:cxn modelId="{E71311E8-4CF9-0640-AC24-21B5B0866C54}" type="presParOf" srcId="{EE6C6470-8399-4A49-8167-68CFD3301605}" destId="{5CEB92AC-FBFA-458C-8FF1-DC08CBB47C90}" srcOrd="3" destOrd="0" presId="urn:microsoft.com/office/officeart/2018/2/layout/IconLabelDescriptionList"/>
    <dgm:cxn modelId="{9E20CDB6-00DF-8443-A774-E967C5BB6299}" type="presParOf" srcId="{EE6C6470-8399-4A49-8167-68CFD3301605}" destId="{CAB4C908-86A5-4A8D-B081-A96C8B5F0E0E}"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A17590-8E33-4FC8-B1A1-96C8A1CC29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0123BE1-FEC0-49D7-A1FE-36A98383D437}">
      <dgm:prSet/>
      <dgm:spPr/>
      <dgm:t>
        <a:bodyPr/>
        <a:lstStyle/>
        <a:p>
          <a:pPr>
            <a:lnSpc>
              <a:spcPct val="100000"/>
            </a:lnSpc>
          </a:pPr>
          <a:r>
            <a:rPr lang="en-US"/>
            <a:t>Partition the data into 80% training and 20% validation. </a:t>
          </a:r>
        </a:p>
      </dgm:t>
    </dgm:pt>
    <dgm:pt modelId="{89633E90-438A-43F6-A2A5-DC1C8526A127}" type="parTrans" cxnId="{250D4938-FDCF-4BCE-9D87-EB56BBBB26F5}">
      <dgm:prSet/>
      <dgm:spPr/>
      <dgm:t>
        <a:bodyPr/>
        <a:lstStyle/>
        <a:p>
          <a:endParaRPr lang="en-US"/>
        </a:p>
      </dgm:t>
    </dgm:pt>
    <dgm:pt modelId="{7835F674-9A83-4222-9F97-DDAE3FCD4978}" type="sibTrans" cxnId="{250D4938-FDCF-4BCE-9D87-EB56BBBB26F5}">
      <dgm:prSet/>
      <dgm:spPr/>
      <dgm:t>
        <a:bodyPr/>
        <a:lstStyle/>
        <a:p>
          <a:endParaRPr lang="en-US"/>
        </a:p>
      </dgm:t>
    </dgm:pt>
    <dgm:pt modelId="{60ADBB3D-8DA9-4B70-B899-20AC4036C5E3}">
      <dgm:prSet/>
      <dgm:spPr/>
      <dgm:t>
        <a:bodyPr/>
        <a:lstStyle/>
        <a:p>
          <a:pPr>
            <a:lnSpc>
              <a:spcPct val="100000"/>
            </a:lnSpc>
          </a:pPr>
          <a:r>
            <a:rPr lang="en-US" b="1"/>
            <a:t>Cross-validation</a:t>
          </a:r>
          <a:r>
            <a:rPr lang="en-US"/>
            <a:t> is a powerful preventative measure against overfitting</a:t>
          </a:r>
        </a:p>
      </dgm:t>
    </dgm:pt>
    <dgm:pt modelId="{B7747A2D-B1B7-48EC-B1E7-4BEC521B37CD}" type="parTrans" cxnId="{5BE44D02-4486-4C69-ABA2-FEB592FA97B2}">
      <dgm:prSet/>
      <dgm:spPr/>
      <dgm:t>
        <a:bodyPr/>
        <a:lstStyle/>
        <a:p>
          <a:endParaRPr lang="en-US"/>
        </a:p>
      </dgm:t>
    </dgm:pt>
    <dgm:pt modelId="{F019187D-4DF5-4350-BA06-0B6CAD57909C}" type="sibTrans" cxnId="{5BE44D02-4486-4C69-ABA2-FEB592FA97B2}">
      <dgm:prSet/>
      <dgm:spPr/>
      <dgm:t>
        <a:bodyPr/>
        <a:lstStyle/>
        <a:p>
          <a:endParaRPr lang="en-US"/>
        </a:p>
      </dgm:t>
    </dgm:pt>
    <dgm:pt modelId="{D560A057-635D-4763-9946-C1BD783960CB}">
      <dgm:prSet/>
      <dgm:spPr/>
      <dgm:t>
        <a:bodyPr/>
        <a:lstStyle/>
        <a:p>
          <a:pPr>
            <a:lnSpc>
              <a:spcPct val="100000"/>
            </a:lnSpc>
          </a:pPr>
          <a:r>
            <a:rPr lang="en-US"/>
            <a:t>Run more splits. Then you are sure that the algorithm is not overfitting, if every test score has a high accuracy you are doing good.</a:t>
          </a:r>
        </a:p>
      </dgm:t>
    </dgm:pt>
    <dgm:pt modelId="{C0747654-950F-4AEB-8367-8F36960EBA34}" type="parTrans" cxnId="{FB4BA0CB-F088-4DA8-9860-FC1443BD3844}">
      <dgm:prSet/>
      <dgm:spPr/>
      <dgm:t>
        <a:bodyPr/>
        <a:lstStyle/>
        <a:p>
          <a:endParaRPr lang="en-US"/>
        </a:p>
      </dgm:t>
    </dgm:pt>
    <dgm:pt modelId="{DB40DF0D-E799-4B80-8003-F959349288C4}" type="sibTrans" cxnId="{FB4BA0CB-F088-4DA8-9860-FC1443BD3844}">
      <dgm:prSet/>
      <dgm:spPr/>
      <dgm:t>
        <a:bodyPr/>
        <a:lstStyle/>
        <a:p>
          <a:endParaRPr lang="en-US"/>
        </a:p>
      </dgm:t>
    </dgm:pt>
    <dgm:pt modelId="{A72AC901-E30D-4110-879E-6EE4D623737D}" type="pres">
      <dgm:prSet presAssocID="{80A17590-8E33-4FC8-B1A1-96C8A1CC29D9}" presName="root" presStyleCnt="0">
        <dgm:presLayoutVars>
          <dgm:dir/>
          <dgm:resizeHandles val="exact"/>
        </dgm:presLayoutVars>
      </dgm:prSet>
      <dgm:spPr/>
    </dgm:pt>
    <dgm:pt modelId="{8265A272-0EC0-4E3B-8B99-CAA1F5B12F8C}" type="pres">
      <dgm:prSet presAssocID="{10123BE1-FEC0-49D7-A1FE-36A98383D437}" presName="compNode" presStyleCnt="0"/>
      <dgm:spPr/>
    </dgm:pt>
    <dgm:pt modelId="{E4C61551-C006-49CF-9AFB-6D60A3C9F2B2}" type="pres">
      <dgm:prSet presAssocID="{10123BE1-FEC0-49D7-A1FE-36A98383D437}" presName="bgRect" presStyleLbl="bgShp" presStyleIdx="0" presStyleCnt="3"/>
      <dgm:spPr/>
    </dgm:pt>
    <dgm:pt modelId="{9952A989-E4A6-4208-9662-E06E48AEB37D}" type="pres">
      <dgm:prSet presAssocID="{10123BE1-FEC0-49D7-A1FE-36A98383D4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524D4BB4-1DFF-4C8F-8F93-0F45C2D27C85}" type="pres">
      <dgm:prSet presAssocID="{10123BE1-FEC0-49D7-A1FE-36A98383D437}" presName="spaceRect" presStyleCnt="0"/>
      <dgm:spPr/>
    </dgm:pt>
    <dgm:pt modelId="{0FA9CA5E-0970-4593-AD28-164BABDD63DA}" type="pres">
      <dgm:prSet presAssocID="{10123BE1-FEC0-49D7-A1FE-36A98383D437}" presName="parTx" presStyleLbl="revTx" presStyleIdx="0" presStyleCnt="3">
        <dgm:presLayoutVars>
          <dgm:chMax val="0"/>
          <dgm:chPref val="0"/>
        </dgm:presLayoutVars>
      </dgm:prSet>
      <dgm:spPr/>
    </dgm:pt>
    <dgm:pt modelId="{D09FB704-16A9-4F88-A224-74AB7FD07572}" type="pres">
      <dgm:prSet presAssocID="{7835F674-9A83-4222-9F97-DDAE3FCD4978}" presName="sibTrans" presStyleCnt="0"/>
      <dgm:spPr/>
    </dgm:pt>
    <dgm:pt modelId="{A2413552-5344-463E-B958-68BECBCC1CDE}" type="pres">
      <dgm:prSet presAssocID="{60ADBB3D-8DA9-4B70-B899-20AC4036C5E3}" presName="compNode" presStyleCnt="0"/>
      <dgm:spPr/>
    </dgm:pt>
    <dgm:pt modelId="{ED10A973-86D0-41A5-8867-029FA04B32D9}" type="pres">
      <dgm:prSet presAssocID="{60ADBB3D-8DA9-4B70-B899-20AC4036C5E3}" presName="bgRect" presStyleLbl="bgShp" presStyleIdx="1" presStyleCnt="3"/>
      <dgm:spPr/>
    </dgm:pt>
    <dgm:pt modelId="{FD40A63D-E323-4B6D-8522-8CAAD7423A89}" type="pres">
      <dgm:prSet presAssocID="{60ADBB3D-8DA9-4B70-B899-20AC4036C5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Sign"/>
        </a:ext>
      </dgm:extLst>
    </dgm:pt>
    <dgm:pt modelId="{A5BE0F98-C6A2-495F-B853-A6B30F96BA8A}" type="pres">
      <dgm:prSet presAssocID="{60ADBB3D-8DA9-4B70-B899-20AC4036C5E3}" presName="spaceRect" presStyleCnt="0"/>
      <dgm:spPr/>
    </dgm:pt>
    <dgm:pt modelId="{B2BFC508-559A-4E61-A1CE-50D37092C8C4}" type="pres">
      <dgm:prSet presAssocID="{60ADBB3D-8DA9-4B70-B899-20AC4036C5E3}" presName="parTx" presStyleLbl="revTx" presStyleIdx="1" presStyleCnt="3">
        <dgm:presLayoutVars>
          <dgm:chMax val="0"/>
          <dgm:chPref val="0"/>
        </dgm:presLayoutVars>
      </dgm:prSet>
      <dgm:spPr/>
    </dgm:pt>
    <dgm:pt modelId="{BB15A606-2766-4173-889A-0D470A794580}" type="pres">
      <dgm:prSet presAssocID="{F019187D-4DF5-4350-BA06-0B6CAD57909C}" presName="sibTrans" presStyleCnt="0"/>
      <dgm:spPr/>
    </dgm:pt>
    <dgm:pt modelId="{3571037E-ADE4-4A5A-A2DC-0A3293C596A7}" type="pres">
      <dgm:prSet presAssocID="{D560A057-635D-4763-9946-C1BD783960CB}" presName="compNode" presStyleCnt="0"/>
      <dgm:spPr/>
    </dgm:pt>
    <dgm:pt modelId="{81C5F9FB-F4DE-4561-8554-FDD3F1438843}" type="pres">
      <dgm:prSet presAssocID="{D560A057-635D-4763-9946-C1BD783960CB}" presName="bgRect" presStyleLbl="bgShp" presStyleIdx="2" presStyleCnt="3"/>
      <dgm:spPr/>
    </dgm:pt>
    <dgm:pt modelId="{3E7B9047-6F15-42BB-A921-D8BCD5A20CD8}" type="pres">
      <dgm:prSet presAssocID="{D560A057-635D-4763-9946-C1BD783960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899DEED2-8FE5-486B-840B-43253405A3EA}" type="pres">
      <dgm:prSet presAssocID="{D560A057-635D-4763-9946-C1BD783960CB}" presName="spaceRect" presStyleCnt="0"/>
      <dgm:spPr/>
    </dgm:pt>
    <dgm:pt modelId="{0EC0780E-03E9-47F0-A7E0-5D8957DCF06D}" type="pres">
      <dgm:prSet presAssocID="{D560A057-635D-4763-9946-C1BD783960CB}" presName="parTx" presStyleLbl="revTx" presStyleIdx="2" presStyleCnt="3">
        <dgm:presLayoutVars>
          <dgm:chMax val="0"/>
          <dgm:chPref val="0"/>
        </dgm:presLayoutVars>
      </dgm:prSet>
      <dgm:spPr/>
    </dgm:pt>
  </dgm:ptLst>
  <dgm:cxnLst>
    <dgm:cxn modelId="{5BE44D02-4486-4C69-ABA2-FEB592FA97B2}" srcId="{80A17590-8E33-4FC8-B1A1-96C8A1CC29D9}" destId="{60ADBB3D-8DA9-4B70-B899-20AC4036C5E3}" srcOrd="1" destOrd="0" parTransId="{B7747A2D-B1B7-48EC-B1E7-4BEC521B37CD}" sibTransId="{F019187D-4DF5-4350-BA06-0B6CAD57909C}"/>
    <dgm:cxn modelId="{250D4938-FDCF-4BCE-9D87-EB56BBBB26F5}" srcId="{80A17590-8E33-4FC8-B1A1-96C8A1CC29D9}" destId="{10123BE1-FEC0-49D7-A1FE-36A98383D437}" srcOrd="0" destOrd="0" parTransId="{89633E90-438A-43F6-A2A5-DC1C8526A127}" sibTransId="{7835F674-9A83-4222-9F97-DDAE3FCD4978}"/>
    <dgm:cxn modelId="{3ED18D7F-B43B-4795-B759-98B6E82D67B4}" type="presOf" srcId="{10123BE1-FEC0-49D7-A1FE-36A98383D437}" destId="{0FA9CA5E-0970-4593-AD28-164BABDD63DA}" srcOrd="0" destOrd="0" presId="urn:microsoft.com/office/officeart/2018/2/layout/IconVerticalSolidList"/>
    <dgm:cxn modelId="{3213EE9E-CA20-4983-AC70-5745801E8F48}" type="presOf" srcId="{60ADBB3D-8DA9-4B70-B899-20AC4036C5E3}" destId="{B2BFC508-559A-4E61-A1CE-50D37092C8C4}" srcOrd="0" destOrd="0" presId="urn:microsoft.com/office/officeart/2018/2/layout/IconVerticalSolidList"/>
    <dgm:cxn modelId="{08BECCAF-38D3-44B7-941B-8A24F65B378F}" type="presOf" srcId="{80A17590-8E33-4FC8-B1A1-96C8A1CC29D9}" destId="{A72AC901-E30D-4110-879E-6EE4D623737D}" srcOrd="0" destOrd="0" presId="urn:microsoft.com/office/officeart/2018/2/layout/IconVerticalSolidList"/>
    <dgm:cxn modelId="{FB4BA0CB-F088-4DA8-9860-FC1443BD3844}" srcId="{80A17590-8E33-4FC8-B1A1-96C8A1CC29D9}" destId="{D560A057-635D-4763-9946-C1BD783960CB}" srcOrd="2" destOrd="0" parTransId="{C0747654-950F-4AEB-8367-8F36960EBA34}" sibTransId="{DB40DF0D-E799-4B80-8003-F959349288C4}"/>
    <dgm:cxn modelId="{444D72D2-367E-4AB0-8A84-0C6BDEEA4D5B}" type="presOf" srcId="{D560A057-635D-4763-9946-C1BD783960CB}" destId="{0EC0780E-03E9-47F0-A7E0-5D8957DCF06D}" srcOrd="0" destOrd="0" presId="urn:microsoft.com/office/officeart/2018/2/layout/IconVerticalSolidList"/>
    <dgm:cxn modelId="{5FB96D2B-5049-4554-AC88-6D84E0DB7F40}" type="presParOf" srcId="{A72AC901-E30D-4110-879E-6EE4D623737D}" destId="{8265A272-0EC0-4E3B-8B99-CAA1F5B12F8C}" srcOrd="0" destOrd="0" presId="urn:microsoft.com/office/officeart/2018/2/layout/IconVerticalSolidList"/>
    <dgm:cxn modelId="{A80681DB-F2EC-4304-ABD1-6DFE44222C63}" type="presParOf" srcId="{8265A272-0EC0-4E3B-8B99-CAA1F5B12F8C}" destId="{E4C61551-C006-49CF-9AFB-6D60A3C9F2B2}" srcOrd="0" destOrd="0" presId="urn:microsoft.com/office/officeart/2018/2/layout/IconVerticalSolidList"/>
    <dgm:cxn modelId="{0265922F-2614-4D73-9486-67C0032C7699}" type="presParOf" srcId="{8265A272-0EC0-4E3B-8B99-CAA1F5B12F8C}" destId="{9952A989-E4A6-4208-9662-E06E48AEB37D}" srcOrd="1" destOrd="0" presId="urn:microsoft.com/office/officeart/2018/2/layout/IconVerticalSolidList"/>
    <dgm:cxn modelId="{712B2EE7-46AA-4A59-BBAA-B4819B9DA1FC}" type="presParOf" srcId="{8265A272-0EC0-4E3B-8B99-CAA1F5B12F8C}" destId="{524D4BB4-1DFF-4C8F-8F93-0F45C2D27C85}" srcOrd="2" destOrd="0" presId="urn:microsoft.com/office/officeart/2018/2/layout/IconVerticalSolidList"/>
    <dgm:cxn modelId="{CDD119FB-E988-47A2-9361-E2B0D37C8065}" type="presParOf" srcId="{8265A272-0EC0-4E3B-8B99-CAA1F5B12F8C}" destId="{0FA9CA5E-0970-4593-AD28-164BABDD63DA}" srcOrd="3" destOrd="0" presId="urn:microsoft.com/office/officeart/2018/2/layout/IconVerticalSolidList"/>
    <dgm:cxn modelId="{3CBD2486-807A-4805-AD98-70F5780B4A24}" type="presParOf" srcId="{A72AC901-E30D-4110-879E-6EE4D623737D}" destId="{D09FB704-16A9-4F88-A224-74AB7FD07572}" srcOrd="1" destOrd="0" presId="urn:microsoft.com/office/officeart/2018/2/layout/IconVerticalSolidList"/>
    <dgm:cxn modelId="{474C6FD6-3B5C-4712-90E4-A9EA764F1ED4}" type="presParOf" srcId="{A72AC901-E30D-4110-879E-6EE4D623737D}" destId="{A2413552-5344-463E-B958-68BECBCC1CDE}" srcOrd="2" destOrd="0" presId="urn:microsoft.com/office/officeart/2018/2/layout/IconVerticalSolidList"/>
    <dgm:cxn modelId="{0322979D-822E-4263-8826-05AFAC341481}" type="presParOf" srcId="{A2413552-5344-463E-B958-68BECBCC1CDE}" destId="{ED10A973-86D0-41A5-8867-029FA04B32D9}" srcOrd="0" destOrd="0" presId="urn:microsoft.com/office/officeart/2018/2/layout/IconVerticalSolidList"/>
    <dgm:cxn modelId="{F0E2753C-5CA0-413E-B8B9-75AFDC0F4163}" type="presParOf" srcId="{A2413552-5344-463E-B958-68BECBCC1CDE}" destId="{FD40A63D-E323-4B6D-8522-8CAAD7423A89}" srcOrd="1" destOrd="0" presId="urn:microsoft.com/office/officeart/2018/2/layout/IconVerticalSolidList"/>
    <dgm:cxn modelId="{C64243B8-EF21-41D3-9548-2B41782CEB72}" type="presParOf" srcId="{A2413552-5344-463E-B958-68BECBCC1CDE}" destId="{A5BE0F98-C6A2-495F-B853-A6B30F96BA8A}" srcOrd="2" destOrd="0" presId="urn:microsoft.com/office/officeart/2018/2/layout/IconVerticalSolidList"/>
    <dgm:cxn modelId="{E5FFE440-7D31-4E1F-BA34-2C430C55BA8A}" type="presParOf" srcId="{A2413552-5344-463E-B958-68BECBCC1CDE}" destId="{B2BFC508-559A-4E61-A1CE-50D37092C8C4}" srcOrd="3" destOrd="0" presId="urn:microsoft.com/office/officeart/2018/2/layout/IconVerticalSolidList"/>
    <dgm:cxn modelId="{6F4EEE7B-8592-402C-9299-485737D8D9AE}" type="presParOf" srcId="{A72AC901-E30D-4110-879E-6EE4D623737D}" destId="{BB15A606-2766-4173-889A-0D470A794580}" srcOrd="3" destOrd="0" presId="urn:microsoft.com/office/officeart/2018/2/layout/IconVerticalSolidList"/>
    <dgm:cxn modelId="{06ECDCD0-E55E-4CCB-B9B3-2DC9DC3985EA}" type="presParOf" srcId="{A72AC901-E30D-4110-879E-6EE4D623737D}" destId="{3571037E-ADE4-4A5A-A2DC-0A3293C596A7}" srcOrd="4" destOrd="0" presId="urn:microsoft.com/office/officeart/2018/2/layout/IconVerticalSolidList"/>
    <dgm:cxn modelId="{53875FB9-E832-46D4-86DA-C007716358ED}" type="presParOf" srcId="{3571037E-ADE4-4A5A-A2DC-0A3293C596A7}" destId="{81C5F9FB-F4DE-4561-8554-FDD3F1438843}" srcOrd="0" destOrd="0" presId="urn:microsoft.com/office/officeart/2018/2/layout/IconVerticalSolidList"/>
    <dgm:cxn modelId="{5797E0FC-E766-4444-8988-DF5401F5A625}" type="presParOf" srcId="{3571037E-ADE4-4A5A-A2DC-0A3293C596A7}" destId="{3E7B9047-6F15-42BB-A921-D8BCD5A20CD8}" srcOrd="1" destOrd="0" presId="urn:microsoft.com/office/officeart/2018/2/layout/IconVerticalSolidList"/>
    <dgm:cxn modelId="{5B4403E5-0F0C-4C97-8D1C-D08B950BDF98}" type="presParOf" srcId="{3571037E-ADE4-4A5A-A2DC-0A3293C596A7}" destId="{899DEED2-8FE5-486B-840B-43253405A3EA}" srcOrd="2" destOrd="0" presId="urn:microsoft.com/office/officeart/2018/2/layout/IconVerticalSolidList"/>
    <dgm:cxn modelId="{AC2F0A79-7902-400D-83F2-D8A6CED2841E}" type="presParOf" srcId="{3571037E-ADE4-4A5A-A2DC-0A3293C596A7}" destId="{0EC0780E-03E9-47F0-A7E0-5D8957DCF06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8B58A-8A77-442B-AAFF-837415934804}">
      <dsp:nvSpPr>
        <dsp:cNvPr id="0" name=""/>
        <dsp:cNvSpPr/>
      </dsp:nvSpPr>
      <dsp:spPr>
        <a:xfrm>
          <a:off x="1290256" y="52131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4C0FF-84D4-4BEC-94D0-147A332BDB2E}">
      <dsp:nvSpPr>
        <dsp:cNvPr id="0" name=""/>
        <dsp:cNvSpPr/>
      </dsp:nvSpPr>
      <dsp:spPr>
        <a:xfrm>
          <a:off x="1290256" y="22265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dirty="0"/>
            <a:t>Retail Sales Analysis:</a:t>
          </a:r>
        </a:p>
        <a:p>
          <a:pPr marL="0" lvl="0" indent="0" algn="l" defTabSz="755650">
            <a:lnSpc>
              <a:spcPct val="100000"/>
            </a:lnSpc>
            <a:spcBef>
              <a:spcPct val="0"/>
            </a:spcBef>
            <a:spcAft>
              <a:spcPct val="35000"/>
            </a:spcAft>
            <a:buNone/>
            <a:defRPr b="1"/>
          </a:pPr>
          <a:r>
            <a:rPr lang="en-US" sz="1700" kern="1200" dirty="0"/>
            <a:t>Analyzing everything from inventory to sales</a:t>
          </a:r>
        </a:p>
      </dsp:txBody>
      <dsp:txXfrm>
        <a:off x="1290256" y="2226532"/>
        <a:ext cx="4320000" cy="648000"/>
      </dsp:txXfrm>
    </dsp:sp>
    <dsp:sp modelId="{CAB4C908-86A5-4A8D-B081-A96C8B5F0E0E}">
      <dsp:nvSpPr>
        <dsp:cNvPr id="0" name=""/>
        <dsp:cNvSpPr/>
      </dsp:nvSpPr>
      <dsp:spPr>
        <a:xfrm>
          <a:off x="1290256" y="2964402"/>
          <a:ext cx="4320000" cy="205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dirty="0"/>
            <a:t>- </a:t>
          </a:r>
          <a:r>
            <a:rPr lang="en-US" sz="1500" kern="1200" dirty="0"/>
            <a:t>To effectively track and boost sales</a:t>
          </a:r>
        </a:p>
        <a:p>
          <a:pPr marL="0" lvl="0" indent="0" algn="l" defTabSz="666750">
            <a:lnSpc>
              <a:spcPct val="100000"/>
            </a:lnSpc>
            <a:spcBef>
              <a:spcPct val="0"/>
            </a:spcBef>
            <a:spcAft>
              <a:spcPct val="35000"/>
            </a:spcAft>
            <a:buNone/>
          </a:pPr>
          <a:r>
            <a:rPr lang="en-US" sz="1500" kern="1200" dirty="0"/>
            <a:t>- Perform better in the market</a:t>
          </a:r>
        </a:p>
        <a:p>
          <a:pPr marL="0" lvl="0" indent="0" algn="l" defTabSz="666750">
            <a:lnSpc>
              <a:spcPct val="100000"/>
            </a:lnSpc>
            <a:spcBef>
              <a:spcPct val="0"/>
            </a:spcBef>
            <a:spcAft>
              <a:spcPct val="35000"/>
            </a:spcAft>
            <a:buNone/>
          </a:pPr>
          <a:r>
            <a:rPr lang="en-US" sz="1500" kern="1200" dirty="0"/>
            <a:t>- Provide insights of buying behavior, forecast and plan for future</a:t>
          </a:r>
        </a:p>
        <a:p>
          <a:pPr marL="0" lvl="0" indent="0" algn="l" defTabSz="666750">
            <a:lnSpc>
              <a:spcPct val="100000"/>
            </a:lnSpc>
            <a:spcBef>
              <a:spcPct val="0"/>
            </a:spcBef>
            <a:spcAft>
              <a:spcPct val="35000"/>
            </a:spcAft>
            <a:buNone/>
          </a:pPr>
          <a:r>
            <a:rPr lang="en-US" sz="1500" kern="1200" dirty="0"/>
            <a:t>- Optimize supply chain</a:t>
          </a:r>
        </a:p>
        <a:p>
          <a:pPr marL="0" lvl="0" indent="0" algn="l" defTabSz="666750">
            <a:lnSpc>
              <a:spcPct val="100000"/>
            </a:lnSpc>
            <a:spcBef>
              <a:spcPct val="0"/>
            </a:spcBef>
            <a:spcAft>
              <a:spcPct val="35000"/>
            </a:spcAft>
            <a:buNone/>
          </a:pPr>
          <a:r>
            <a:rPr lang="en-US" sz="1500" kern="1200" dirty="0"/>
            <a:t>-Gaining more profits</a:t>
          </a:r>
        </a:p>
        <a:p>
          <a:pPr marL="0" lvl="0" indent="0" algn="l" defTabSz="666750">
            <a:lnSpc>
              <a:spcPct val="100000"/>
            </a:lnSpc>
            <a:spcBef>
              <a:spcPct val="0"/>
            </a:spcBef>
            <a:spcAft>
              <a:spcPct val="35000"/>
            </a:spcAft>
            <a:buNone/>
          </a:pPr>
          <a:r>
            <a:rPr lang="en-US" sz="1500" kern="1200" dirty="0"/>
            <a:t>-To provide customers what they need most</a:t>
          </a:r>
        </a:p>
      </dsp:txBody>
      <dsp:txXfrm>
        <a:off x="1290256" y="2964402"/>
        <a:ext cx="4320000" cy="2050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61551-C006-49CF-9AFB-6D60A3C9F2B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2A989-E4A6-4208-9662-E06E48AEB37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9CA5E-0970-4593-AD28-164BABDD63D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Partition the data into 80% training and 20% validation. </a:t>
          </a:r>
        </a:p>
      </dsp:txBody>
      <dsp:txXfrm>
        <a:off x="1435590" y="531"/>
        <a:ext cx="9080009" cy="1242935"/>
      </dsp:txXfrm>
    </dsp:sp>
    <dsp:sp modelId="{ED10A973-86D0-41A5-8867-029FA04B32D9}">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40A63D-E323-4B6D-8522-8CAAD7423A8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BFC508-559A-4E61-A1CE-50D37092C8C4}">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b="1" kern="1200"/>
            <a:t>Cross-validation</a:t>
          </a:r>
          <a:r>
            <a:rPr lang="en-US" sz="2400" kern="1200"/>
            <a:t> is a powerful preventative measure against overfitting</a:t>
          </a:r>
        </a:p>
      </dsp:txBody>
      <dsp:txXfrm>
        <a:off x="1435590" y="1554201"/>
        <a:ext cx="9080009" cy="1242935"/>
      </dsp:txXfrm>
    </dsp:sp>
    <dsp:sp modelId="{81C5F9FB-F4DE-4561-8554-FDD3F1438843}">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B9047-6F15-42BB-A921-D8BCD5A20CD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0780E-03E9-47F0-A7E0-5D8957DCF06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Run more splits. Then you are sure that the algorithm is not overfitting, if every test score has a high accuracy you are doing good.</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7DE89-8604-8041-9309-32616409C8E0}" type="datetimeFigureOut">
              <a:rPr lang="en-US" smtClean="0"/>
              <a:t>8/11/21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5FEF8-3251-0E47-8E3F-667ABDB86A13}" type="slidenum">
              <a:rPr lang="en-US" smtClean="0"/>
              <a:t>‹#›</a:t>
            </a:fld>
            <a:endParaRPr lang="en-US"/>
          </a:p>
        </p:txBody>
      </p:sp>
    </p:spTree>
    <p:extLst>
      <p:ext uri="{BB962C8B-B14F-4D97-AF65-F5344CB8AC3E}">
        <p14:creationId xmlns:p14="http://schemas.microsoft.com/office/powerpoint/2010/main" val="106495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9C7E6-B032-D64C-AAF3-6312FE6A43B4}" type="slidenum">
              <a:rPr lang="en-US" smtClean="0"/>
              <a:t>1</a:t>
            </a:fld>
            <a:endParaRPr lang="en-US"/>
          </a:p>
        </p:txBody>
      </p:sp>
    </p:spTree>
    <p:extLst>
      <p:ext uri="{BB962C8B-B14F-4D97-AF65-F5344CB8AC3E}">
        <p14:creationId xmlns:p14="http://schemas.microsoft.com/office/powerpoint/2010/main" val="2215561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52BB-78CA-9244-B583-751D07B64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4C62BF-877D-BD4F-80F5-F3AD9507E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BAC16-634A-BB49-BEC7-0B528B58BA62}"/>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5" name="Footer Placeholder 4">
            <a:extLst>
              <a:ext uri="{FF2B5EF4-FFF2-40B4-BE49-F238E27FC236}">
                <a16:creationId xmlns:a16="http://schemas.microsoft.com/office/drawing/2014/main" id="{0308FCF5-EB35-A34F-9544-D965BDE45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6EB43-D1FB-7644-AF28-98C6DAD39EC2}"/>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673754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58F5-D6F2-CE43-82B0-E1AF470100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0B9E93-9A07-2C41-B3D4-4573C8F9C1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519EB-8A22-E84C-B499-A86774BDDCFA}"/>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5" name="Footer Placeholder 4">
            <a:extLst>
              <a:ext uri="{FF2B5EF4-FFF2-40B4-BE49-F238E27FC236}">
                <a16:creationId xmlns:a16="http://schemas.microsoft.com/office/drawing/2014/main" id="{8C0BD8D8-12E7-AF4A-82BC-581718AE3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62DCA-8F0D-8B4C-A1C3-6B016A13D9EE}"/>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211607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25D91-4068-A245-9D3D-D5BD4F0BE1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8AD071-8001-F544-867E-63B716252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4ACE58-0289-344E-AFDD-123BEFF758B1}"/>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5" name="Footer Placeholder 4">
            <a:extLst>
              <a:ext uri="{FF2B5EF4-FFF2-40B4-BE49-F238E27FC236}">
                <a16:creationId xmlns:a16="http://schemas.microsoft.com/office/drawing/2014/main" id="{326F4821-7E33-CD49-B2E2-ED06CB32C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61FB8-C1BE-2A49-A6AB-CC099CE18B16}"/>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39871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1AF7-85BF-7048-8B61-296BDBE01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1C0CC-C3A9-9F40-8A93-79C00800CF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D5AE4-1956-B54E-B3F7-F9ACAADE403A}"/>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5" name="Footer Placeholder 4">
            <a:extLst>
              <a:ext uri="{FF2B5EF4-FFF2-40B4-BE49-F238E27FC236}">
                <a16:creationId xmlns:a16="http://schemas.microsoft.com/office/drawing/2014/main" id="{DCD7E1A4-D012-E64A-990F-B283A5175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C7769-AF2D-C44C-9F65-87B05FD699EC}"/>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13964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A161-E37A-5642-A26C-C3A353DB00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4A9561-D65A-D84C-9E52-3AF5FC58C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319426-9010-1549-B006-B633A5BA6582}"/>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5" name="Footer Placeholder 4">
            <a:extLst>
              <a:ext uri="{FF2B5EF4-FFF2-40B4-BE49-F238E27FC236}">
                <a16:creationId xmlns:a16="http://schemas.microsoft.com/office/drawing/2014/main" id="{9204FB15-B453-0249-9BA4-D1C0E9C06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F9F8F-7DE0-974E-95E1-2E07A62EA272}"/>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295105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259A-6E0B-6E45-B6A0-DECA88C2C4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57381-C5C9-4540-BF92-8AE8D6D35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1B0509-EABA-9E44-85F0-CB840067DB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37D882-95F5-EE4E-BF0B-EDA618216360}"/>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6" name="Footer Placeholder 5">
            <a:extLst>
              <a:ext uri="{FF2B5EF4-FFF2-40B4-BE49-F238E27FC236}">
                <a16:creationId xmlns:a16="http://schemas.microsoft.com/office/drawing/2014/main" id="{E317B1A9-CFCE-6E4F-A8A3-DD45B42E4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437E61-B878-8148-A693-BC917966D526}"/>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3448542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22A8-A33F-744F-B306-7ECFCC10C9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F82B7-B4BB-EA47-8ED5-A4F8C7C9F2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87D3E1-76D6-9D46-890C-D125DE418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B3EE17-D036-C54A-91C1-9C20B22A7F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F63C83-84F6-3249-908C-8866B9D9D3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D3503F-B0EA-8045-AC02-ED9415FC2CA0}"/>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8" name="Footer Placeholder 7">
            <a:extLst>
              <a:ext uri="{FF2B5EF4-FFF2-40B4-BE49-F238E27FC236}">
                <a16:creationId xmlns:a16="http://schemas.microsoft.com/office/drawing/2014/main" id="{FE9117B7-CB17-2641-B324-AD34A9888C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78F95F-FFA0-0749-91F1-E52C2B743061}"/>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4420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6F7E-9966-6940-97B7-F304F1A82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2DC420-3E76-F148-A448-31E91E5E5898}"/>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4" name="Footer Placeholder 3">
            <a:extLst>
              <a:ext uri="{FF2B5EF4-FFF2-40B4-BE49-F238E27FC236}">
                <a16:creationId xmlns:a16="http://schemas.microsoft.com/office/drawing/2014/main" id="{68D314BB-636C-5646-8A05-A141C8F178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3E29D-02E3-704B-B549-048DC9568012}"/>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50999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4ADB1-1903-DC4E-9B76-AC1EA08C3B29}"/>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3" name="Footer Placeholder 2">
            <a:extLst>
              <a:ext uri="{FF2B5EF4-FFF2-40B4-BE49-F238E27FC236}">
                <a16:creationId xmlns:a16="http://schemas.microsoft.com/office/drawing/2014/main" id="{C72CDEEC-511C-924B-875C-242B982542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14387-B908-9A45-879B-2FDCF4B0D9BE}"/>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2057033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2190-2D42-F74E-A5EC-C88D5E715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8F8CD-7DEE-604A-8D32-45CE473D9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F4FAB-29BA-E740-994C-8A46D633D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62937-E34E-014B-BF45-6E27ECC2FABE}"/>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6" name="Footer Placeholder 5">
            <a:extLst>
              <a:ext uri="{FF2B5EF4-FFF2-40B4-BE49-F238E27FC236}">
                <a16:creationId xmlns:a16="http://schemas.microsoft.com/office/drawing/2014/main" id="{5FF465F1-94DF-5440-9022-8EBDBFD9F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C19A6-1EF0-234E-AD68-D078A885A620}"/>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2394325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7172-2C04-884C-BCF5-096E95A8A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418448-FACB-8F47-B4B2-1F5DEF30A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A2C0F8-396E-0B4D-B987-4A85C7593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A8627-D39E-BA4A-885E-BFFFBCE95F78}"/>
              </a:ext>
            </a:extLst>
          </p:cNvPr>
          <p:cNvSpPr>
            <a:spLocks noGrp="1"/>
          </p:cNvSpPr>
          <p:nvPr>
            <p:ph type="dt" sz="half" idx="10"/>
          </p:nvPr>
        </p:nvSpPr>
        <p:spPr/>
        <p:txBody>
          <a:bodyPr/>
          <a:lstStyle/>
          <a:p>
            <a:fld id="{527E4400-D294-964C-95C9-8FE5B800D744}" type="datetimeFigureOut">
              <a:rPr lang="en-US" smtClean="0"/>
              <a:t>8/11/21</a:t>
            </a:fld>
            <a:endParaRPr lang="en-US"/>
          </a:p>
        </p:txBody>
      </p:sp>
      <p:sp>
        <p:nvSpPr>
          <p:cNvPr id="6" name="Footer Placeholder 5">
            <a:extLst>
              <a:ext uri="{FF2B5EF4-FFF2-40B4-BE49-F238E27FC236}">
                <a16:creationId xmlns:a16="http://schemas.microsoft.com/office/drawing/2014/main" id="{28D9D9DA-671F-354F-B621-9135DD711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86524-0D42-B340-9EEB-CD322C002EC1}"/>
              </a:ext>
            </a:extLst>
          </p:cNvPr>
          <p:cNvSpPr>
            <a:spLocks noGrp="1"/>
          </p:cNvSpPr>
          <p:nvPr>
            <p:ph type="sldNum" sz="quarter" idx="12"/>
          </p:nvPr>
        </p:nvSpPr>
        <p:spPr/>
        <p:txBody>
          <a:bodyPr/>
          <a:lstStyle/>
          <a:p>
            <a:fld id="{4F3B5F3E-2CCD-9A40-BCFD-9486835B5E5B}" type="slidenum">
              <a:rPr lang="en-US" smtClean="0"/>
              <a:t>‹#›</a:t>
            </a:fld>
            <a:endParaRPr lang="en-US"/>
          </a:p>
        </p:txBody>
      </p:sp>
    </p:spTree>
    <p:extLst>
      <p:ext uri="{BB962C8B-B14F-4D97-AF65-F5344CB8AC3E}">
        <p14:creationId xmlns:p14="http://schemas.microsoft.com/office/powerpoint/2010/main" val="353823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50622D-4F31-8042-8881-77EAE528D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B1B9B-F657-AC4A-8B10-7EB2E4FFF2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FFCE6-A017-8F4F-8C72-50D483D53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E4400-D294-964C-95C9-8FE5B800D744}" type="datetimeFigureOut">
              <a:rPr lang="en-US" smtClean="0"/>
              <a:t>8/11/21</a:t>
            </a:fld>
            <a:endParaRPr lang="en-US"/>
          </a:p>
        </p:txBody>
      </p:sp>
      <p:sp>
        <p:nvSpPr>
          <p:cNvPr id="5" name="Footer Placeholder 4">
            <a:extLst>
              <a:ext uri="{FF2B5EF4-FFF2-40B4-BE49-F238E27FC236}">
                <a16:creationId xmlns:a16="http://schemas.microsoft.com/office/drawing/2014/main" id="{4DBB7A8B-CACB-BD48-BB77-A18AC6A2EB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4CC082-9407-DA44-B622-0FDF69A3E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B5F3E-2CCD-9A40-BCFD-9486835B5E5B}" type="slidenum">
              <a:rPr lang="en-US" smtClean="0"/>
              <a:t>‹#›</a:t>
            </a:fld>
            <a:endParaRPr lang="en-US"/>
          </a:p>
        </p:txBody>
      </p:sp>
    </p:spTree>
    <p:extLst>
      <p:ext uri="{BB962C8B-B14F-4D97-AF65-F5344CB8AC3E}">
        <p14:creationId xmlns:p14="http://schemas.microsoft.com/office/powerpoint/2010/main" val="3274863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media" Target="../media/media4.m4a"/><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4.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F803-27AF-464E-AFBB-56ADECFFCED6}"/>
              </a:ext>
            </a:extLst>
          </p:cNvPr>
          <p:cNvSpPr>
            <a:spLocks noGrp="1"/>
          </p:cNvSpPr>
          <p:nvPr>
            <p:ph type="ctrTitle"/>
          </p:nvPr>
        </p:nvSpPr>
        <p:spPr>
          <a:xfrm>
            <a:off x="647699" y="871759"/>
            <a:ext cx="5227171" cy="1871442"/>
          </a:xfrm>
        </p:spPr>
        <p:txBody>
          <a:bodyPr>
            <a:normAutofit/>
          </a:bodyPr>
          <a:lstStyle/>
          <a:p>
            <a:r>
              <a:rPr lang="en-US" sz="4000" b="1" i="1" dirty="0"/>
              <a:t>RETAIL SALES PREDICTION ANALYSIS</a:t>
            </a:r>
          </a:p>
        </p:txBody>
      </p:sp>
      <p:sp>
        <p:nvSpPr>
          <p:cNvPr id="3" name="Subtitle 2">
            <a:extLst>
              <a:ext uri="{FF2B5EF4-FFF2-40B4-BE49-F238E27FC236}">
                <a16:creationId xmlns:a16="http://schemas.microsoft.com/office/drawing/2014/main" id="{14A16980-84F4-AF4B-ABC6-41607D9237D0}"/>
              </a:ext>
            </a:extLst>
          </p:cNvPr>
          <p:cNvSpPr>
            <a:spLocks noGrp="1"/>
          </p:cNvSpPr>
          <p:nvPr>
            <p:ph type="subTitle" idx="1"/>
          </p:nvPr>
        </p:nvSpPr>
        <p:spPr>
          <a:xfrm>
            <a:off x="800100" y="4488877"/>
            <a:ext cx="2406238" cy="1497358"/>
          </a:xfrm>
        </p:spPr>
        <p:txBody>
          <a:bodyPr>
            <a:noAutofit/>
          </a:bodyPr>
          <a:lstStyle/>
          <a:p>
            <a:pPr>
              <a:lnSpc>
                <a:spcPct val="100000"/>
              </a:lnSpc>
              <a:spcBef>
                <a:spcPts val="0"/>
              </a:spcBef>
            </a:pPr>
            <a:r>
              <a:rPr lang="en-US" sz="2000" b="1" dirty="0">
                <a:latin typeface="+mj-lt"/>
              </a:rPr>
              <a:t>   GAYATHRI GOPALAN</a:t>
            </a:r>
          </a:p>
          <a:p>
            <a:pPr>
              <a:lnSpc>
                <a:spcPct val="100000"/>
              </a:lnSpc>
              <a:spcBef>
                <a:spcPts val="0"/>
              </a:spcBef>
            </a:pPr>
            <a:endParaRPr lang="en-US" sz="2000" b="1" dirty="0">
              <a:latin typeface="+mj-lt"/>
            </a:endParaRPr>
          </a:p>
        </p:txBody>
      </p:sp>
      <p:pic>
        <p:nvPicPr>
          <p:cNvPr id="14" name="Picture 3" descr="Chart&#10;&#10;Description automatically generated">
            <a:extLst>
              <a:ext uri="{FF2B5EF4-FFF2-40B4-BE49-F238E27FC236}">
                <a16:creationId xmlns:a16="http://schemas.microsoft.com/office/drawing/2014/main" id="{AC3DA2F8-348F-48B9-93C5-9FA3EF15F4F5}"/>
              </a:ext>
            </a:extLst>
          </p:cNvPr>
          <p:cNvPicPr>
            <a:picLocks noChangeAspect="1"/>
          </p:cNvPicPr>
          <p:nvPr/>
        </p:nvPicPr>
        <p:blipFill rotWithShape="1">
          <a:blip r:embed="rId5"/>
          <a:srcRect l="32166" r="10510"/>
          <a:stretch/>
        </p:blipFill>
        <p:spPr>
          <a:xfrm>
            <a:off x="6299731" y="0"/>
            <a:ext cx="5676900" cy="6857990"/>
          </a:xfrm>
          <a:prstGeom prst="rect">
            <a:avLst/>
          </a:prstGeom>
        </p:spPr>
      </p:pic>
      <p:sp>
        <p:nvSpPr>
          <p:cNvPr id="5" name="TextBox 4">
            <a:extLst>
              <a:ext uri="{FF2B5EF4-FFF2-40B4-BE49-F238E27FC236}">
                <a16:creationId xmlns:a16="http://schemas.microsoft.com/office/drawing/2014/main" id="{A4BDF2DF-680E-8848-A1EE-9D5DA8A8A912}"/>
              </a:ext>
            </a:extLst>
          </p:cNvPr>
          <p:cNvSpPr txBox="1"/>
          <p:nvPr/>
        </p:nvSpPr>
        <p:spPr>
          <a:xfrm>
            <a:off x="1016617" y="5173907"/>
            <a:ext cx="1556516" cy="553998"/>
          </a:xfrm>
          <a:prstGeom prst="rect">
            <a:avLst/>
          </a:prstGeom>
          <a:noFill/>
        </p:spPr>
        <p:txBody>
          <a:bodyPr wrap="none" rtlCol="0">
            <a:spAutoFit/>
          </a:bodyPr>
          <a:lstStyle/>
          <a:p>
            <a:pPr>
              <a:lnSpc>
                <a:spcPct val="100000"/>
              </a:lnSpc>
              <a:spcBef>
                <a:spcPts val="0"/>
              </a:spcBef>
            </a:pPr>
            <a:r>
              <a:rPr lang="en-US" sz="1500" b="1" dirty="0">
                <a:latin typeface="+mj-lt"/>
              </a:rPr>
              <a:t>Professor: </a:t>
            </a:r>
          </a:p>
          <a:p>
            <a:r>
              <a:rPr lang="en-US" sz="1500" dirty="0">
                <a:latin typeface="+mj-lt"/>
              </a:rPr>
              <a:t>NILOOFAR ZARIFI</a:t>
            </a:r>
          </a:p>
        </p:txBody>
      </p:sp>
      <p:pic>
        <p:nvPicPr>
          <p:cNvPr id="4" name="Audio Recording Aug 11, 2021 at 11:56:49 AM" descr="Audio Recording Aug 11, 2021 at 11:56:49 AM">
            <a:hlinkClick r:id="" action="ppaction://media"/>
            <a:extLst>
              <a:ext uri="{FF2B5EF4-FFF2-40B4-BE49-F238E27FC236}">
                <a16:creationId xmlns:a16="http://schemas.microsoft.com/office/drawing/2014/main" id="{7F7D8478-9CFF-734F-A372-C3B8026D45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9100" y="5727905"/>
            <a:ext cx="812800" cy="812800"/>
          </a:xfrm>
          <a:prstGeom prst="rect">
            <a:avLst/>
          </a:prstGeom>
        </p:spPr>
      </p:pic>
    </p:spTree>
    <p:extLst>
      <p:ext uri="{BB962C8B-B14F-4D97-AF65-F5344CB8AC3E}">
        <p14:creationId xmlns:p14="http://schemas.microsoft.com/office/powerpoint/2010/main" val="32398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09381-8DD9-2D46-A1C7-9F002E3A326C}"/>
              </a:ext>
            </a:extLst>
          </p:cNvPr>
          <p:cNvSpPr>
            <a:spLocks noGrp="1"/>
          </p:cNvSpPr>
          <p:nvPr>
            <p:ph type="title"/>
          </p:nvPr>
        </p:nvSpPr>
        <p:spPr>
          <a:xfrm>
            <a:off x="630936" y="640080"/>
            <a:ext cx="4818888" cy="1481328"/>
          </a:xfrm>
        </p:spPr>
        <p:txBody>
          <a:bodyPr anchor="b">
            <a:normAutofit/>
          </a:bodyPr>
          <a:lstStyle/>
          <a:p>
            <a:r>
              <a:rPr lang="en-US" sz="5000"/>
              <a:t>II: Logistic Regression</a:t>
            </a:r>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70E3B4-1969-AE4F-AF50-A91EDCB43CF8}"/>
              </a:ext>
            </a:extLst>
          </p:cNvPr>
          <p:cNvSpPr>
            <a:spLocks noGrp="1"/>
          </p:cNvSpPr>
          <p:nvPr>
            <p:ph idx="1"/>
          </p:nvPr>
        </p:nvSpPr>
        <p:spPr>
          <a:xfrm>
            <a:off x="630936" y="2660904"/>
            <a:ext cx="4818888" cy="3547872"/>
          </a:xfrm>
        </p:spPr>
        <p:txBody>
          <a:bodyPr anchor="t">
            <a:normAutofit/>
          </a:bodyPr>
          <a:lstStyle/>
          <a:p>
            <a:r>
              <a:rPr lang="en-US" sz="2200" dirty="0"/>
              <a:t>Model Accuracy is 1.0. </a:t>
            </a:r>
          </a:p>
          <a:p>
            <a:r>
              <a:rPr lang="en-US" sz="2200" dirty="0"/>
              <a:t>There are only TP and FP. Accuracy of this logistic regression model is 100% meaning that </a:t>
            </a:r>
            <a:r>
              <a:rPr lang="en-US" sz="2200" dirty="0" err="1"/>
              <a:t>profit_satisfied</a:t>
            </a:r>
            <a:r>
              <a:rPr lang="en-US" sz="2200" dirty="0"/>
              <a:t> category completely depends on ['</a:t>
            </a:r>
            <a:r>
              <a:rPr lang="en-US" sz="2200" dirty="0" err="1"/>
              <a:t>Revenue','Planned</a:t>
            </a:r>
            <a:r>
              <a:rPr lang="en-US" sz="2200" dirty="0"/>
              <a:t> </a:t>
            </a:r>
            <a:r>
              <a:rPr lang="en-US" sz="2200" dirty="0" err="1"/>
              <a:t>Revenue','Product</a:t>
            </a:r>
            <a:r>
              <a:rPr lang="en-US" sz="2200" dirty="0"/>
              <a:t> Cost’]</a:t>
            </a:r>
          </a:p>
          <a:p>
            <a:r>
              <a:rPr lang="en-US" sz="2200" dirty="0"/>
              <a:t>Great model!</a:t>
            </a:r>
          </a:p>
        </p:txBody>
      </p:sp>
      <p:pic>
        <p:nvPicPr>
          <p:cNvPr id="4" name="Picture 3">
            <a:extLst>
              <a:ext uri="{FF2B5EF4-FFF2-40B4-BE49-F238E27FC236}">
                <a16:creationId xmlns:a16="http://schemas.microsoft.com/office/drawing/2014/main" id="{7C64D3D9-5BBB-FB46-B6DD-8ED389D09947}"/>
              </a:ext>
            </a:extLst>
          </p:cNvPr>
          <p:cNvPicPr>
            <a:picLocks noChangeAspect="1"/>
          </p:cNvPicPr>
          <p:nvPr/>
        </p:nvPicPr>
        <p:blipFill>
          <a:blip r:embed="rId4"/>
          <a:stretch>
            <a:fillRect/>
          </a:stretch>
        </p:blipFill>
        <p:spPr>
          <a:xfrm>
            <a:off x="6099048" y="2030140"/>
            <a:ext cx="5458968" cy="2797720"/>
          </a:xfrm>
          <a:prstGeom prst="rect">
            <a:avLst/>
          </a:prstGeom>
        </p:spPr>
      </p:pic>
      <p:pic>
        <p:nvPicPr>
          <p:cNvPr id="5" name="Audio Recording Aug 11, 2021 at 12:15:30 PM" descr="Audio Recording Aug 11, 2021 at 12:15:30 PM">
            <a:hlinkClick r:id="" action="ppaction://media"/>
            <a:extLst>
              <a:ext uri="{FF2B5EF4-FFF2-40B4-BE49-F238E27FC236}">
                <a16:creationId xmlns:a16="http://schemas.microsoft.com/office/drawing/2014/main" id="{B05979BF-F7DD-E147-BC5D-2B89C64A09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8738" y="5436530"/>
            <a:ext cx="812800" cy="812800"/>
          </a:xfrm>
          <a:prstGeom prst="rect">
            <a:avLst/>
          </a:prstGeom>
        </p:spPr>
      </p:pic>
    </p:spTree>
    <p:extLst>
      <p:ext uri="{BB962C8B-B14F-4D97-AF65-F5344CB8AC3E}">
        <p14:creationId xmlns:p14="http://schemas.microsoft.com/office/powerpoint/2010/main" val="110046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633A4-D5ED-5342-922E-81FC7BBEE599}"/>
              </a:ext>
            </a:extLst>
          </p:cNvPr>
          <p:cNvSpPr>
            <a:spLocks noGrp="1"/>
          </p:cNvSpPr>
          <p:nvPr>
            <p:ph type="title"/>
          </p:nvPr>
        </p:nvSpPr>
        <p:spPr>
          <a:xfrm>
            <a:off x="630936" y="640080"/>
            <a:ext cx="4818888" cy="1481328"/>
          </a:xfrm>
        </p:spPr>
        <p:txBody>
          <a:bodyPr anchor="b">
            <a:normAutofit/>
          </a:bodyPr>
          <a:lstStyle/>
          <a:p>
            <a:r>
              <a:rPr lang="en-US" sz="5000"/>
              <a:t>III: Decision Trees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26B7D73-8F67-3549-BE86-29CB2D1DF843}"/>
              </a:ext>
            </a:extLst>
          </p:cNvPr>
          <p:cNvPicPr>
            <a:picLocks noChangeAspect="1"/>
          </p:cNvPicPr>
          <p:nvPr/>
        </p:nvPicPr>
        <p:blipFill>
          <a:blip r:embed="rId4"/>
          <a:stretch>
            <a:fillRect/>
          </a:stretch>
        </p:blipFill>
        <p:spPr>
          <a:xfrm>
            <a:off x="3366516" y="2784114"/>
            <a:ext cx="5458968" cy="3141432"/>
          </a:xfrm>
          <a:prstGeom prst="rect">
            <a:avLst/>
          </a:prstGeom>
        </p:spPr>
      </p:pic>
      <p:pic>
        <p:nvPicPr>
          <p:cNvPr id="5" name="Audio Recording Aug 11, 2021 at 12:16:23 PM" descr="Audio Recording Aug 11, 2021 at 12:16:23 PM">
            <a:hlinkClick r:id="" action="ppaction://media"/>
            <a:extLst>
              <a:ext uri="{FF2B5EF4-FFF2-40B4-BE49-F238E27FC236}">
                <a16:creationId xmlns:a16="http://schemas.microsoft.com/office/drawing/2014/main" id="{39B23DC3-5850-694C-994E-AFD84E4996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29214" y="6059487"/>
            <a:ext cx="812800" cy="812800"/>
          </a:xfrm>
          <a:prstGeom prst="rect">
            <a:avLst/>
          </a:prstGeom>
        </p:spPr>
      </p:pic>
    </p:spTree>
    <p:extLst>
      <p:ext uri="{BB962C8B-B14F-4D97-AF65-F5344CB8AC3E}">
        <p14:creationId xmlns:p14="http://schemas.microsoft.com/office/powerpoint/2010/main" val="67852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ED63F-D70E-224E-98A0-C7C6BA66264A}"/>
              </a:ext>
            </a:extLst>
          </p:cNvPr>
          <p:cNvSpPr>
            <a:spLocks noGrp="1"/>
          </p:cNvSpPr>
          <p:nvPr>
            <p:ph type="title"/>
          </p:nvPr>
        </p:nvSpPr>
        <p:spPr>
          <a:xfrm>
            <a:off x="838200" y="365125"/>
            <a:ext cx="10515600" cy="1325563"/>
          </a:xfrm>
        </p:spPr>
        <p:txBody>
          <a:bodyPr>
            <a:normAutofit/>
          </a:bodyPr>
          <a:lstStyle/>
          <a:p>
            <a:r>
              <a:rPr lang="en-US" sz="4200"/>
              <a:t>SUMMARY/ RECOMMENDATIONS AND CONCLUSIONS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817D0C-8E89-2A4B-99DA-E2BF9BD78D60}"/>
              </a:ext>
            </a:extLst>
          </p:cNvPr>
          <p:cNvSpPr>
            <a:spLocks noGrp="1"/>
          </p:cNvSpPr>
          <p:nvPr>
            <p:ph idx="1"/>
          </p:nvPr>
        </p:nvSpPr>
        <p:spPr>
          <a:xfrm>
            <a:off x="838200" y="1929384"/>
            <a:ext cx="10515600" cy="4251960"/>
          </a:xfrm>
        </p:spPr>
        <p:txBody>
          <a:bodyPr>
            <a:normAutofit/>
          </a:bodyPr>
          <a:lstStyle/>
          <a:p>
            <a:r>
              <a:rPr lang="en-US" sz="1500" dirty="0"/>
              <a:t>CHOOSING THE BEST MODEL</a:t>
            </a:r>
          </a:p>
          <a:p>
            <a:pPr marL="0" indent="0">
              <a:buNone/>
            </a:pPr>
            <a:r>
              <a:rPr lang="en-US" sz="1500" dirty="0"/>
              <a:t>Linear regression is the best model </a:t>
            </a:r>
          </a:p>
          <a:p>
            <a:r>
              <a:rPr lang="en-US" sz="1500" dirty="0"/>
              <a:t>WHAT BUSINESS DECISION SHOULD BE MADE ON THE ANALYSIS</a:t>
            </a:r>
          </a:p>
          <a:p>
            <a:pPr marL="0" indent="0">
              <a:buNone/>
            </a:pPr>
            <a:r>
              <a:rPr lang="en-US" sz="1500" dirty="0"/>
              <a:t>Sales is going as expected</a:t>
            </a:r>
          </a:p>
          <a:p>
            <a:pPr marL="0" indent="0">
              <a:buNone/>
            </a:pPr>
            <a:r>
              <a:rPr lang="en-US" sz="1500" dirty="0"/>
              <a:t>As investment is increasing, we would be having great yield across all products and countries</a:t>
            </a:r>
          </a:p>
          <a:p>
            <a:pPr marL="0" indent="0">
              <a:buNone/>
            </a:pPr>
            <a:endParaRPr lang="en-US" sz="1500" dirty="0"/>
          </a:p>
          <a:p>
            <a:pPr marL="0" indent="0">
              <a:buNone/>
            </a:pPr>
            <a:r>
              <a:rPr lang="en-US" sz="1500" dirty="0"/>
              <a:t>RECOMMENDATIONS:</a:t>
            </a:r>
          </a:p>
          <a:p>
            <a:r>
              <a:rPr lang="en-US" sz="1500" dirty="0"/>
              <a:t>After detailed analysis we can say that the sales of outdoor products world wide is growing with the increase in the investments and some of the shortcomings of this analysis are</a:t>
            </a:r>
          </a:p>
          <a:p>
            <a:r>
              <a:rPr lang="en-US" sz="1500" dirty="0"/>
              <a:t>Too many missing values</a:t>
            </a:r>
          </a:p>
          <a:p>
            <a:r>
              <a:rPr lang="en-US" sz="1500" dirty="0"/>
              <a:t>More features on the data like customer related info, months, day, seasonality information</a:t>
            </a:r>
          </a:p>
          <a:p>
            <a:r>
              <a:rPr lang="en-US" sz="1500"/>
              <a:t>If </a:t>
            </a:r>
            <a:r>
              <a:rPr lang="en-US" sz="1500" dirty="0"/>
              <a:t>we can gather these details, we can expand our analysis to different dimensions</a:t>
            </a:r>
          </a:p>
          <a:p>
            <a:endParaRPr lang="en-US" sz="1500" dirty="0"/>
          </a:p>
        </p:txBody>
      </p:sp>
      <p:pic>
        <p:nvPicPr>
          <p:cNvPr id="4" name="Audio Recording Aug 11, 2021 at 12:19:41 PM" descr="Audio Recording Aug 11, 2021 at 12:19:41 PM">
            <a:hlinkClick r:id="" action="ppaction://media"/>
            <a:extLst>
              <a:ext uri="{FF2B5EF4-FFF2-40B4-BE49-F238E27FC236}">
                <a16:creationId xmlns:a16="http://schemas.microsoft.com/office/drawing/2014/main" id="{760E39A8-F07C-5E41-B938-F39EE43CD8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18762" y="5680075"/>
            <a:ext cx="812800" cy="812800"/>
          </a:xfrm>
          <a:prstGeom prst="rect">
            <a:avLst/>
          </a:prstGeom>
        </p:spPr>
      </p:pic>
    </p:spTree>
    <p:extLst>
      <p:ext uri="{BB962C8B-B14F-4D97-AF65-F5344CB8AC3E}">
        <p14:creationId xmlns:p14="http://schemas.microsoft.com/office/powerpoint/2010/main" val="80273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F6A3A-1993-5F43-A992-FB30AF243405}"/>
              </a:ext>
            </a:extLst>
          </p:cNvPr>
          <p:cNvSpPr>
            <a:spLocks noGrp="1"/>
          </p:cNvSpPr>
          <p:nvPr>
            <p:ph type="title"/>
          </p:nvPr>
        </p:nvSpPr>
        <p:spPr>
          <a:xfrm>
            <a:off x="635000" y="640823"/>
            <a:ext cx="3418659" cy="5583148"/>
          </a:xfrm>
        </p:spPr>
        <p:txBody>
          <a:bodyPr anchor="ctr">
            <a:normAutofit/>
          </a:bodyPr>
          <a:lstStyle/>
          <a:p>
            <a:r>
              <a:rPr lang="en-US" sz="5400"/>
              <a:t>GOAL OF ANALYSIS</a:t>
            </a:r>
          </a:p>
        </p:txBody>
      </p:sp>
      <p:sp>
        <p:nvSpPr>
          <p:cNvPr id="3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816F930-1433-4BDC-9A54-2EEB113F8B18}"/>
              </a:ext>
            </a:extLst>
          </p:cNvPr>
          <p:cNvGraphicFramePr>
            <a:graphicFrameLocks noGrp="1"/>
          </p:cNvGraphicFramePr>
          <p:nvPr>
            <p:ph idx="1"/>
            <p:extLst>
              <p:ext uri="{D42A27DB-BD31-4B8C-83A1-F6EECF244321}">
                <p14:modId xmlns:p14="http://schemas.microsoft.com/office/powerpoint/2010/main" val="113829210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ug 11, 2021 at 11:57:40 AM" descr="Audio Recording Aug 11, 2021 at 11:57:40 AM">
            <a:hlinkClick r:id="" action="ppaction://media"/>
            <a:extLst>
              <a:ext uri="{FF2B5EF4-FFF2-40B4-BE49-F238E27FC236}">
                <a16:creationId xmlns:a16="http://schemas.microsoft.com/office/drawing/2014/main" id="{2BF6FE87-DEA0-0C4E-BE63-E9B324891B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390187" y="5551488"/>
            <a:ext cx="812800" cy="812800"/>
          </a:xfrm>
          <a:prstGeom prst="rect">
            <a:avLst/>
          </a:prstGeom>
        </p:spPr>
      </p:pic>
    </p:spTree>
    <p:extLst>
      <p:ext uri="{BB962C8B-B14F-4D97-AF65-F5344CB8AC3E}">
        <p14:creationId xmlns:p14="http://schemas.microsoft.com/office/powerpoint/2010/main" val="138956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2B3B-767E-3C4E-9792-DB08030A4992}"/>
              </a:ext>
            </a:extLst>
          </p:cNvPr>
          <p:cNvSpPr>
            <a:spLocks noGrp="1"/>
          </p:cNvSpPr>
          <p:nvPr>
            <p:ph type="title"/>
          </p:nvPr>
        </p:nvSpPr>
        <p:spPr/>
        <p:txBody>
          <a:bodyPr>
            <a:normAutofit fontScale="90000"/>
          </a:bodyPr>
          <a:lstStyle/>
          <a:p>
            <a:r>
              <a:rPr lang="en-US" sz="3500" dirty="0"/>
              <a:t>Understanding the data of Retail Sales of the Company- Exploratory Data Analysis and Validating issues with the dataset</a:t>
            </a:r>
          </a:p>
        </p:txBody>
      </p:sp>
      <p:sp>
        <p:nvSpPr>
          <p:cNvPr id="3" name="Content Placeholder 2">
            <a:extLst>
              <a:ext uri="{FF2B5EF4-FFF2-40B4-BE49-F238E27FC236}">
                <a16:creationId xmlns:a16="http://schemas.microsoft.com/office/drawing/2014/main" id="{A3F7FB9D-3D73-D64D-B6BB-F3879083208C}"/>
              </a:ext>
            </a:extLst>
          </p:cNvPr>
          <p:cNvSpPr>
            <a:spLocks noGrp="1"/>
          </p:cNvSpPr>
          <p:nvPr>
            <p:ph idx="1"/>
          </p:nvPr>
        </p:nvSpPr>
        <p:spPr/>
        <p:txBody>
          <a:bodyPr>
            <a:noAutofit/>
          </a:bodyPr>
          <a:lstStyle/>
          <a:p>
            <a:pPr lvl="1" fontAlgn="base"/>
            <a:r>
              <a:rPr lang="en-US" sz="1500" b="1" dirty="0"/>
              <a:t>Year</a:t>
            </a:r>
          </a:p>
          <a:p>
            <a:pPr lvl="1" fontAlgn="base"/>
            <a:r>
              <a:rPr lang="en-US" sz="1500" b="1" dirty="0"/>
              <a:t>Product line</a:t>
            </a:r>
          </a:p>
          <a:p>
            <a:pPr lvl="1" fontAlgn="base"/>
            <a:r>
              <a:rPr lang="en-US" sz="1500" b="1" dirty="0"/>
              <a:t>Product type</a:t>
            </a:r>
          </a:p>
          <a:p>
            <a:pPr lvl="1" fontAlgn="base"/>
            <a:r>
              <a:rPr lang="en-US" sz="1500" b="1" dirty="0"/>
              <a:t>Product</a:t>
            </a:r>
          </a:p>
          <a:p>
            <a:pPr lvl="1" fontAlgn="base"/>
            <a:r>
              <a:rPr lang="en-US" sz="1500" b="1" dirty="0"/>
              <a:t>Order method type</a:t>
            </a:r>
          </a:p>
          <a:p>
            <a:pPr lvl="1" fontAlgn="base"/>
            <a:r>
              <a:rPr lang="en-US" sz="1500" b="1" dirty="0"/>
              <a:t>Retailer country</a:t>
            </a:r>
          </a:p>
          <a:p>
            <a:pPr lvl="1" fontAlgn="base"/>
            <a:r>
              <a:rPr lang="en-US" sz="1500" b="1" dirty="0"/>
              <a:t>Revenue, planed revenue</a:t>
            </a:r>
          </a:p>
          <a:p>
            <a:pPr lvl="1" fontAlgn="base"/>
            <a:r>
              <a:rPr lang="en-US" sz="1500" b="1" dirty="0"/>
              <a:t>Product Cost- </a:t>
            </a:r>
          </a:p>
          <a:p>
            <a:pPr lvl="1" fontAlgn="base"/>
            <a:r>
              <a:rPr lang="en-US" sz="1500" b="1" dirty="0"/>
              <a:t>Quantity</a:t>
            </a:r>
          </a:p>
          <a:p>
            <a:pPr lvl="1" fontAlgn="base"/>
            <a:r>
              <a:rPr lang="en-US" sz="1500" b="1" dirty="0"/>
              <a:t>Unit cost, Unit Price, Unit Sale Price</a:t>
            </a:r>
          </a:p>
          <a:p>
            <a:pPr marL="457200" lvl="1" indent="0" fontAlgn="base">
              <a:buNone/>
            </a:pPr>
            <a:endParaRPr lang="en-US" sz="1500" b="1" dirty="0"/>
          </a:p>
          <a:p>
            <a:pPr marL="457200" lvl="1" indent="0" fontAlgn="base">
              <a:buNone/>
            </a:pPr>
            <a:r>
              <a:rPr lang="en-US" sz="1500" b="1" dirty="0"/>
              <a:t>Dealing with:</a:t>
            </a:r>
          </a:p>
          <a:p>
            <a:pPr>
              <a:buFontTx/>
              <a:buChar char="-"/>
            </a:pPr>
            <a:r>
              <a:rPr lang="en-US" sz="1500" b="1" dirty="0"/>
              <a:t>Missing values</a:t>
            </a:r>
          </a:p>
          <a:p>
            <a:pPr>
              <a:buFontTx/>
              <a:buChar char="-"/>
            </a:pPr>
            <a:r>
              <a:rPr lang="en-US" sz="1500" b="1" dirty="0"/>
              <a:t>Outliers</a:t>
            </a:r>
          </a:p>
          <a:p>
            <a:pPr>
              <a:buFontTx/>
              <a:buChar char="-"/>
            </a:pPr>
            <a:r>
              <a:rPr lang="en-US" sz="1500" b="1" dirty="0"/>
              <a:t>Data Capture Error</a:t>
            </a:r>
          </a:p>
          <a:p>
            <a:pPr marL="0" indent="0">
              <a:buNone/>
            </a:pPr>
            <a:r>
              <a:rPr lang="en-US" sz="1500" b="1" dirty="0"/>
              <a:t>Cleaning the data! 70% missing data from column, so delete them</a:t>
            </a:r>
          </a:p>
          <a:p>
            <a:pPr lvl="1" fontAlgn="base"/>
            <a:endParaRPr lang="en-US" sz="1500" b="1" dirty="0"/>
          </a:p>
        </p:txBody>
      </p:sp>
      <p:pic>
        <p:nvPicPr>
          <p:cNvPr id="4" name="Audio Recording Aug 11, 2021 at 11:59:52 AM" descr="Audio Recording Aug 11, 2021 at 11:59:52 AM">
            <a:hlinkClick r:id="" action="ppaction://media"/>
            <a:extLst>
              <a:ext uri="{FF2B5EF4-FFF2-40B4-BE49-F238E27FC236}">
                <a16:creationId xmlns:a16="http://schemas.microsoft.com/office/drawing/2014/main" id="{A4A4BF26-E71E-9C4D-994E-65301CA9AF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41000" y="4478338"/>
            <a:ext cx="812800" cy="812800"/>
          </a:xfrm>
          <a:prstGeom prst="rect">
            <a:avLst/>
          </a:prstGeom>
        </p:spPr>
      </p:pic>
      <p:pic>
        <p:nvPicPr>
          <p:cNvPr id="5" name="Audio Recording Aug 11, 2021 at 12:01:29 PM" descr="Audio Recording Aug 11, 2021 at 12:01:29 PM">
            <a:hlinkClick r:id="" action="ppaction://media"/>
            <a:extLst>
              <a:ext uri="{FF2B5EF4-FFF2-40B4-BE49-F238E27FC236}">
                <a16:creationId xmlns:a16="http://schemas.microsoft.com/office/drawing/2014/main" id="{ED6EFBB7-6BE2-C149-A69A-0FEEDC4345CB}"/>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541000" y="5499100"/>
            <a:ext cx="812800" cy="812800"/>
          </a:xfrm>
          <a:prstGeom prst="rect">
            <a:avLst/>
          </a:prstGeom>
        </p:spPr>
      </p:pic>
    </p:spTree>
    <p:extLst>
      <p:ext uri="{BB962C8B-B14F-4D97-AF65-F5344CB8AC3E}">
        <p14:creationId xmlns:p14="http://schemas.microsoft.com/office/powerpoint/2010/main" val="144364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11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1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74652-E636-344E-B984-48F6085FAEF1}"/>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4600"/>
              <a:t>Interesting Patterns and Findings- Insights</a:t>
            </a:r>
          </a:p>
        </p:txBody>
      </p:sp>
      <p:sp>
        <p:nvSpPr>
          <p:cNvPr id="3" name="Content Placeholder 2">
            <a:extLst>
              <a:ext uri="{FF2B5EF4-FFF2-40B4-BE49-F238E27FC236}">
                <a16:creationId xmlns:a16="http://schemas.microsoft.com/office/drawing/2014/main" id="{E4356CCB-DD71-4C49-B048-8B2C6B0F1895}"/>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t>Year, Product Line and Retailer Country</a:t>
            </a:r>
          </a:p>
        </p:txBody>
      </p:sp>
      <p:sp>
        <p:nvSpPr>
          <p:cNvPr id="3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14B918-D78B-B149-92D0-0AAD3D24A45D}"/>
              </a:ext>
            </a:extLst>
          </p:cNvPr>
          <p:cNvPicPr>
            <a:picLocks noChangeAspect="1"/>
          </p:cNvPicPr>
          <p:nvPr/>
        </p:nvPicPr>
        <p:blipFill>
          <a:blip r:embed="rId4"/>
          <a:stretch>
            <a:fillRect/>
          </a:stretch>
        </p:blipFill>
        <p:spPr>
          <a:xfrm>
            <a:off x="533681" y="2619784"/>
            <a:ext cx="3276037" cy="3600041"/>
          </a:xfrm>
          <a:prstGeom prst="rect">
            <a:avLst/>
          </a:prstGeom>
        </p:spPr>
      </p:pic>
      <p:pic>
        <p:nvPicPr>
          <p:cNvPr id="5" name="Picture 4">
            <a:extLst>
              <a:ext uri="{FF2B5EF4-FFF2-40B4-BE49-F238E27FC236}">
                <a16:creationId xmlns:a16="http://schemas.microsoft.com/office/drawing/2014/main" id="{04785047-9EF4-E04C-92B1-363E905F2C3A}"/>
              </a:ext>
            </a:extLst>
          </p:cNvPr>
          <p:cNvPicPr>
            <a:picLocks noChangeAspect="1"/>
          </p:cNvPicPr>
          <p:nvPr/>
        </p:nvPicPr>
        <p:blipFill>
          <a:blip r:embed="rId5"/>
          <a:stretch>
            <a:fillRect/>
          </a:stretch>
        </p:blipFill>
        <p:spPr>
          <a:xfrm>
            <a:off x="4381481" y="2619784"/>
            <a:ext cx="3429037" cy="3600041"/>
          </a:xfrm>
          <a:prstGeom prst="rect">
            <a:avLst/>
          </a:prstGeom>
        </p:spPr>
      </p:pic>
      <p:pic>
        <p:nvPicPr>
          <p:cNvPr id="6" name="Picture 5">
            <a:extLst>
              <a:ext uri="{FF2B5EF4-FFF2-40B4-BE49-F238E27FC236}">
                <a16:creationId xmlns:a16="http://schemas.microsoft.com/office/drawing/2014/main" id="{97281634-CEE2-D842-A349-486BB9F3EB12}"/>
              </a:ext>
            </a:extLst>
          </p:cNvPr>
          <p:cNvPicPr>
            <a:picLocks noChangeAspect="1"/>
          </p:cNvPicPr>
          <p:nvPr/>
        </p:nvPicPr>
        <p:blipFill>
          <a:blip r:embed="rId6"/>
          <a:stretch>
            <a:fillRect/>
          </a:stretch>
        </p:blipFill>
        <p:spPr>
          <a:xfrm>
            <a:off x="8141208" y="2855460"/>
            <a:ext cx="3758184" cy="3128688"/>
          </a:xfrm>
          <a:prstGeom prst="rect">
            <a:avLst/>
          </a:prstGeom>
        </p:spPr>
      </p:pic>
      <p:pic>
        <p:nvPicPr>
          <p:cNvPr id="7" name="Audio Recording Aug 11, 2021 at 12:03:26 PM" descr="Audio Recording Aug 11, 2021 at 12:03:26 PM">
            <a:hlinkClick r:id="" action="ppaction://media"/>
            <a:extLst>
              <a:ext uri="{FF2B5EF4-FFF2-40B4-BE49-F238E27FC236}">
                <a16:creationId xmlns:a16="http://schemas.microsoft.com/office/drawing/2014/main" id="{DD2B008D-0E96-0B46-91C5-85CCF5C3FD3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35721" y="5753614"/>
            <a:ext cx="812800" cy="812800"/>
          </a:xfrm>
          <a:prstGeom prst="rect">
            <a:avLst/>
          </a:prstGeom>
        </p:spPr>
      </p:pic>
    </p:spTree>
    <p:extLst>
      <p:ext uri="{BB962C8B-B14F-4D97-AF65-F5344CB8AC3E}">
        <p14:creationId xmlns:p14="http://schemas.microsoft.com/office/powerpoint/2010/main" val="19060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9E200A-82F9-8D4D-AEF7-9C92A19C89CE}"/>
              </a:ext>
            </a:extLst>
          </p:cNvPr>
          <p:cNvSpPr>
            <a:spLocks noGrp="1"/>
          </p:cNvSpPr>
          <p:nvPr>
            <p:ph type="title"/>
          </p:nvPr>
        </p:nvSpPr>
        <p:spPr>
          <a:xfrm>
            <a:off x="643467" y="321734"/>
            <a:ext cx="10905066" cy="1135737"/>
          </a:xfrm>
        </p:spPr>
        <p:txBody>
          <a:bodyPr>
            <a:normAutofit/>
          </a:bodyPr>
          <a:lstStyle/>
          <a:p>
            <a:r>
              <a:rPr lang="en-US" sz="3600" dirty="0"/>
              <a:t>Descriptive Analysis- Feature Selection</a:t>
            </a:r>
          </a:p>
        </p:txBody>
      </p:sp>
      <p:sp>
        <p:nvSpPr>
          <p:cNvPr id="3" name="Content Placeholder 2">
            <a:extLst>
              <a:ext uri="{FF2B5EF4-FFF2-40B4-BE49-F238E27FC236}">
                <a16:creationId xmlns:a16="http://schemas.microsoft.com/office/drawing/2014/main" id="{F17EC4C0-2691-C448-8DEE-EDF39801874E}"/>
              </a:ext>
            </a:extLst>
          </p:cNvPr>
          <p:cNvSpPr>
            <a:spLocks noGrp="1"/>
          </p:cNvSpPr>
          <p:nvPr>
            <p:ph idx="1"/>
          </p:nvPr>
        </p:nvSpPr>
        <p:spPr>
          <a:xfrm>
            <a:off x="643469" y="1782981"/>
            <a:ext cx="4008384" cy="4393982"/>
          </a:xfrm>
        </p:spPr>
        <p:txBody>
          <a:bodyPr>
            <a:normAutofit fontScale="92500" lnSpcReduction="20000"/>
          </a:bodyPr>
          <a:lstStyle/>
          <a:p>
            <a:r>
              <a:rPr lang="en-US" sz="2000" dirty="0"/>
              <a:t>This step can be used for retailers to increase sales by better understanding purchasing patterns.</a:t>
            </a:r>
            <a:r>
              <a:rPr lang="en-US" sz="2000" dirty="0">
                <a:effectLst/>
              </a:rPr>
              <a:t> </a:t>
            </a:r>
            <a:endParaRPr lang="en-US" sz="2000" dirty="0"/>
          </a:p>
          <a:p>
            <a:r>
              <a:rPr lang="en-US" sz="2000" u="sng" dirty="0"/>
              <a:t>Feature Selection</a:t>
            </a:r>
          </a:p>
          <a:p>
            <a:pPr marL="0" indent="0">
              <a:buNone/>
            </a:pPr>
            <a:r>
              <a:rPr lang="en-US" sz="2000" dirty="0"/>
              <a:t>Hugely impacts performance of model. </a:t>
            </a:r>
          </a:p>
          <a:p>
            <a:r>
              <a:rPr lang="en-US" sz="2000" dirty="0"/>
              <a:t>reduces overfitting</a:t>
            </a:r>
          </a:p>
          <a:p>
            <a:r>
              <a:rPr lang="en-US" sz="2000" dirty="0"/>
              <a:t>improves accuracy</a:t>
            </a:r>
          </a:p>
          <a:p>
            <a:r>
              <a:rPr lang="en-US" sz="2000" dirty="0"/>
              <a:t>reduces training time</a:t>
            </a:r>
          </a:p>
          <a:p>
            <a:endParaRPr lang="en-US" sz="2000" b="1" dirty="0"/>
          </a:p>
          <a:p>
            <a:r>
              <a:rPr lang="en-US" sz="2000" b="1" dirty="0"/>
              <a:t>Top three features that are selected by the algorithm does not have any outliers. </a:t>
            </a:r>
          </a:p>
          <a:p>
            <a:r>
              <a:rPr lang="en-US" sz="2000" b="1" dirty="0"/>
              <a:t>However Quantity is not a linearly increasing metrics with </a:t>
            </a:r>
            <a:r>
              <a:rPr lang="en-US" sz="2000" b="1" dirty="0" err="1"/>
              <a:t>Gross_Profit</a:t>
            </a:r>
            <a:endParaRPr lang="en-US" sz="2000" b="1" dirty="0"/>
          </a:p>
          <a:p>
            <a:endParaRPr lang="en-US" sz="2000" dirty="0"/>
          </a:p>
        </p:txBody>
      </p:sp>
      <p:grpSp>
        <p:nvGrpSpPr>
          <p:cNvPr id="49"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0"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Graphical user interface, application, Word&#10;&#10;Description automatically generated">
            <a:extLst>
              <a:ext uri="{FF2B5EF4-FFF2-40B4-BE49-F238E27FC236}">
                <a16:creationId xmlns:a16="http://schemas.microsoft.com/office/drawing/2014/main" id="{14D687ED-76BB-5544-9431-7BE6D6B77F4A}"/>
              </a:ext>
            </a:extLst>
          </p:cNvPr>
          <p:cNvPicPr>
            <a:picLocks noChangeAspect="1"/>
          </p:cNvPicPr>
          <p:nvPr/>
        </p:nvPicPr>
        <p:blipFill>
          <a:blip r:embed="rId4"/>
          <a:stretch>
            <a:fillRect/>
          </a:stretch>
        </p:blipFill>
        <p:spPr>
          <a:xfrm>
            <a:off x="5091781" y="2108602"/>
            <a:ext cx="6127508" cy="3845159"/>
          </a:xfrm>
          <a:prstGeom prst="rect">
            <a:avLst/>
          </a:prstGeom>
        </p:spPr>
      </p:pic>
      <p:grpSp>
        <p:nvGrpSpPr>
          <p:cNvPr id="36"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3DB2CAE8-43ED-904A-A72F-7FBC8EA0AC6D}"/>
              </a:ext>
            </a:extLst>
          </p:cNvPr>
          <p:cNvPicPr>
            <a:picLocks noChangeAspect="1"/>
          </p:cNvPicPr>
          <p:nvPr/>
        </p:nvPicPr>
        <p:blipFill>
          <a:blip r:embed="rId5"/>
          <a:stretch>
            <a:fillRect/>
          </a:stretch>
        </p:blipFill>
        <p:spPr>
          <a:xfrm>
            <a:off x="767277" y="4937187"/>
            <a:ext cx="4114800" cy="1346200"/>
          </a:xfrm>
          <a:prstGeom prst="rect">
            <a:avLst/>
          </a:prstGeom>
        </p:spPr>
      </p:pic>
      <p:pic>
        <p:nvPicPr>
          <p:cNvPr id="10" name="Audio Recording Aug 11, 2021 at 12:09:35 PM" descr="Audio Recording Aug 11, 2021 at 12:09:35 PM">
            <a:hlinkClick r:id="" action="ppaction://media"/>
            <a:extLst>
              <a:ext uri="{FF2B5EF4-FFF2-40B4-BE49-F238E27FC236}">
                <a16:creationId xmlns:a16="http://schemas.microsoft.com/office/drawing/2014/main" id="{08E17E16-9497-AC4B-B34D-4DF64BDE08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2889" y="5709178"/>
            <a:ext cx="812800" cy="812800"/>
          </a:xfrm>
          <a:prstGeom prst="rect">
            <a:avLst/>
          </a:prstGeom>
        </p:spPr>
      </p:pic>
    </p:spTree>
    <p:extLst>
      <p:ext uri="{BB962C8B-B14F-4D97-AF65-F5344CB8AC3E}">
        <p14:creationId xmlns:p14="http://schemas.microsoft.com/office/powerpoint/2010/main" val="206977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6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7B4F78-9EFB-454F-87F2-DD67C6B595FB}"/>
              </a:ext>
            </a:extLst>
          </p:cNvPr>
          <p:cNvSpPr>
            <a:spLocks noGrp="1"/>
          </p:cNvSpPr>
          <p:nvPr>
            <p:ph idx="1"/>
          </p:nvPr>
        </p:nvSpPr>
        <p:spPr>
          <a:xfrm>
            <a:off x="630936" y="2807208"/>
            <a:ext cx="3429000" cy="3410712"/>
          </a:xfrm>
        </p:spPr>
        <p:txBody>
          <a:bodyPr anchor="t">
            <a:normAutofit/>
          </a:bodyPr>
          <a:lstStyle/>
          <a:p>
            <a:r>
              <a:rPr lang="en-US" sz="2200" dirty="0"/>
              <a:t>Heatmap and </a:t>
            </a:r>
            <a:r>
              <a:rPr lang="en-US" sz="2200" dirty="0" err="1"/>
              <a:t>ScatterPlot</a:t>
            </a:r>
            <a:endParaRPr lang="en-US" sz="2200" dirty="0"/>
          </a:p>
        </p:txBody>
      </p:sp>
      <p:pic>
        <p:nvPicPr>
          <p:cNvPr id="4" name="Picture 3">
            <a:extLst>
              <a:ext uri="{FF2B5EF4-FFF2-40B4-BE49-F238E27FC236}">
                <a16:creationId xmlns:a16="http://schemas.microsoft.com/office/drawing/2014/main" id="{239246B4-6318-0949-A0DA-166D536576A3}"/>
              </a:ext>
            </a:extLst>
          </p:cNvPr>
          <p:cNvPicPr>
            <a:picLocks noChangeAspect="1"/>
          </p:cNvPicPr>
          <p:nvPr/>
        </p:nvPicPr>
        <p:blipFill>
          <a:blip r:embed="rId4"/>
          <a:stretch>
            <a:fillRect/>
          </a:stretch>
        </p:blipFill>
        <p:spPr>
          <a:xfrm>
            <a:off x="4979550" y="18288"/>
            <a:ext cx="6112702" cy="5577840"/>
          </a:xfrm>
          <a:prstGeom prst="rect">
            <a:avLst/>
          </a:prstGeom>
        </p:spPr>
      </p:pic>
      <p:pic>
        <p:nvPicPr>
          <p:cNvPr id="7" name="Picture 6" descr="Chart, scatter chart&#10;&#10;Description automatically generated">
            <a:extLst>
              <a:ext uri="{FF2B5EF4-FFF2-40B4-BE49-F238E27FC236}">
                <a16:creationId xmlns:a16="http://schemas.microsoft.com/office/drawing/2014/main" id="{15E7C6AD-9708-0746-87D9-1CF0717ECDEE}"/>
              </a:ext>
            </a:extLst>
          </p:cNvPr>
          <p:cNvPicPr>
            <a:picLocks noChangeAspect="1"/>
          </p:cNvPicPr>
          <p:nvPr/>
        </p:nvPicPr>
        <p:blipFill>
          <a:blip r:embed="rId5"/>
          <a:stretch>
            <a:fillRect/>
          </a:stretch>
        </p:blipFill>
        <p:spPr>
          <a:xfrm>
            <a:off x="4979550" y="5138367"/>
            <a:ext cx="6253212" cy="1719633"/>
          </a:xfrm>
          <a:prstGeom prst="rect">
            <a:avLst/>
          </a:prstGeom>
        </p:spPr>
      </p:pic>
      <p:pic>
        <p:nvPicPr>
          <p:cNvPr id="5" name="Audio Recording Aug 11, 2021 at 12:09:59 PM" descr="Audio Recording Aug 11, 2021 at 12:09:59 PM">
            <a:hlinkClick r:id="" action="ppaction://media"/>
            <a:extLst>
              <a:ext uri="{FF2B5EF4-FFF2-40B4-BE49-F238E27FC236}">
                <a16:creationId xmlns:a16="http://schemas.microsoft.com/office/drawing/2014/main" id="{20E72569-E94B-A343-87CD-20845BDB96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2252" y="5811520"/>
            <a:ext cx="812800" cy="812800"/>
          </a:xfrm>
          <a:prstGeom prst="rect">
            <a:avLst/>
          </a:prstGeom>
        </p:spPr>
      </p:pic>
    </p:spTree>
    <p:extLst>
      <p:ext uri="{BB962C8B-B14F-4D97-AF65-F5344CB8AC3E}">
        <p14:creationId xmlns:p14="http://schemas.microsoft.com/office/powerpoint/2010/main" val="189902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D29F-0C73-8546-9DEC-9404D97B8F80}"/>
              </a:ext>
            </a:extLst>
          </p:cNvPr>
          <p:cNvSpPr>
            <a:spLocks noGrp="1"/>
          </p:cNvSpPr>
          <p:nvPr>
            <p:ph type="title"/>
          </p:nvPr>
        </p:nvSpPr>
        <p:spPr/>
        <p:txBody>
          <a:bodyPr/>
          <a:lstStyle/>
          <a:p>
            <a:r>
              <a:rPr lang="en-US" dirty="0"/>
              <a:t>Training and Testing- How validation helps overfitting</a:t>
            </a:r>
          </a:p>
        </p:txBody>
      </p:sp>
      <p:graphicFrame>
        <p:nvGraphicFramePr>
          <p:cNvPr id="6" name="Content Placeholder 2">
            <a:extLst>
              <a:ext uri="{FF2B5EF4-FFF2-40B4-BE49-F238E27FC236}">
                <a16:creationId xmlns:a16="http://schemas.microsoft.com/office/drawing/2014/main" id="{D0B06A13-2F24-4038-A9BA-076E19A59816}"/>
              </a:ext>
            </a:extLst>
          </p:cNvPr>
          <p:cNvGraphicFramePr>
            <a:graphicFrameLocks noGrp="1"/>
          </p:cNvGraphicFramePr>
          <p:nvPr>
            <p:ph idx="1"/>
          </p:nvPr>
        </p:nvGraphicFramePr>
        <p:xfrm>
          <a:off x="838200" y="1837200"/>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ug 11, 2021 at 12:10:43 PM" descr="Audio Recording Aug 11, 2021 at 12:10:43 PM">
            <a:hlinkClick r:id="" action="ppaction://media"/>
            <a:extLst>
              <a:ext uri="{FF2B5EF4-FFF2-40B4-BE49-F238E27FC236}">
                <a16:creationId xmlns:a16="http://schemas.microsoft.com/office/drawing/2014/main" id="{BA5BB502-9F6F-D04F-B5B5-CBBDC7BE49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390187" y="5122862"/>
            <a:ext cx="812800" cy="812800"/>
          </a:xfrm>
          <a:prstGeom prst="rect">
            <a:avLst/>
          </a:prstGeom>
        </p:spPr>
      </p:pic>
    </p:spTree>
    <p:extLst>
      <p:ext uri="{BB962C8B-B14F-4D97-AF65-F5344CB8AC3E}">
        <p14:creationId xmlns:p14="http://schemas.microsoft.com/office/powerpoint/2010/main" val="249469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B11CB-4D0F-8E44-8EAB-07E40FEFAE87}"/>
              </a:ext>
            </a:extLst>
          </p:cNvPr>
          <p:cNvSpPr>
            <a:spLocks noGrp="1"/>
          </p:cNvSpPr>
          <p:nvPr>
            <p:ph type="title"/>
          </p:nvPr>
        </p:nvSpPr>
        <p:spPr>
          <a:xfrm>
            <a:off x="630936" y="640080"/>
            <a:ext cx="4818888" cy="1481328"/>
          </a:xfrm>
        </p:spPr>
        <p:txBody>
          <a:bodyPr anchor="b">
            <a:normAutofit/>
          </a:bodyPr>
          <a:lstStyle/>
          <a:p>
            <a:r>
              <a:rPr lang="en-US" sz="2600"/>
              <a:t>Building Predictive ML models based on insights &amp; patterns:</a:t>
            </a:r>
            <a:br>
              <a:rPr lang="en-US" sz="2600"/>
            </a:br>
            <a:r>
              <a:rPr lang="en-US" sz="2600"/>
              <a:t>I- Multi- Variable Linear Regression</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35AA1E-82B0-E248-9E0A-994B09D3685A}"/>
              </a:ext>
            </a:extLst>
          </p:cNvPr>
          <p:cNvSpPr>
            <a:spLocks noGrp="1"/>
          </p:cNvSpPr>
          <p:nvPr>
            <p:ph idx="1"/>
          </p:nvPr>
        </p:nvSpPr>
        <p:spPr>
          <a:xfrm>
            <a:off x="630936" y="2660904"/>
            <a:ext cx="4818888" cy="3547872"/>
          </a:xfrm>
        </p:spPr>
        <p:txBody>
          <a:bodyPr anchor="t">
            <a:normAutofit/>
          </a:bodyPr>
          <a:lstStyle/>
          <a:p>
            <a:pPr marL="0" indent="0">
              <a:buNone/>
            </a:pPr>
            <a:r>
              <a:rPr lang="en-US" sz="1600" b="1" dirty="0"/>
              <a:t>Coefficient Interpretation:</a:t>
            </a:r>
            <a:endParaRPr lang="en-US" sz="1600" dirty="0"/>
          </a:p>
          <a:p>
            <a:r>
              <a:rPr lang="en-US" sz="1600" dirty="0"/>
              <a:t>Revenue </a:t>
            </a:r>
          </a:p>
          <a:p>
            <a:r>
              <a:rPr lang="en-US" sz="1600" dirty="0" err="1"/>
              <a:t>Planned_revenue</a:t>
            </a:r>
            <a:endParaRPr lang="en-US" sz="1600" dirty="0"/>
          </a:p>
          <a:p>
            <a:r>
              <a:rPr lang="en-US" sz="1600" dirty="0" err="1"/>
              <a:t>Product_cost</a:t>
            </a:r>
            <a:r>
              <a:rPr lang="en-US" sz="1600" dirty="0"/>
              <a:t> </a:t>
            </a:r>
          </a:p>
          <a:p>
            <a:pPr marL="0" indent="0">
              <a:buNone/>
            </a:pPr>
            <a:r>
              <a:rPr lang="en-US" sz="1600" dirty="0"/>
              <a:t>R - squared is 1:</a:t>
            </a:r>
          </a:p>
          <a:p>
            <a:r>
              <a:rPr lang="en-US" sz="1600" dirty="0"/>
              <a:t>This is a perfect R-squared value, which implies that independent variables and dependent variables are having a strong correlation.</a:t>
            </a:r>
          </a:p>
          <a:p>
            <a:pPr marL="0" indent="0">
              <a:buNone/>
            </a:pPr>
            <a:r>
              <a:rPr lang="en-US" sz="1600" b="1" dirty="0"/>
              <a:t>F statistic has a very low p value (practically low)</a:t>
            </a:r>
            <a:endParaRPr lang="en-US" sz="1600" dirty="0"/>
          </a:p>
          <a:p>
            <a:r>
              <a:rPr lang="en-US" sz="1600" dirty="0"/>
              <a:t>Meaning that the model fit is statistically significant, and the explained variance isn't purely by chance.</a:t>
            </a:r>
          </a:p>
          <a:p>
            <a:endParaRPr lang="en-US" sz="1600" dirty="0"/>
          </a:p>
          <a:p>
            <a:endParaRPr lang="en-US" sz="1600" dirty="0"/>
          </a:p>
        </p:txBody>
      </p:sp>
      <p:pic>
        <p:nvPicPr>
          <p:cNvPr id="4" name="Picture 3" descr="A close-up of a document&#10;&#10;Description automatically generated with low confidence">
            <a:extLst>
              <a:ext uri="{FF2B5EF4-FFF2-40B4-BE49-F238E27FC236}">
                <a16:creationId xmlns:a16="http://schemas.microsoft.com/office/drawing/2014/main" id="{B5F4816E-1268-0C44-B2E2-52AB4129AE71}"/>
              </a:ext>
            </a:extLst>
          </p:cNvPr>
          <p:cNvPicPr>
            <a:picLocks noChangeAspect="1"/>
          </p:cNvPicPr>
          <p:nvPr/>
        </p:nvPicPr>
        <p:blipFill>
          <a:blip r:embed="rId4"/>
          <a:stretch>
            <a:fillRect/>
          </a:stretch>
        </p:blipFill>
        <p:spPr>
          <a:xfrm>
            <a:off x="6099048" y="1525185"/>
            <a:ext cx="5458968" cy="3807629"/>
          </a:xfrm>
          <a:prstGeom prst="rect">
            <a:avLst/>
          </a:prstGeom>
        </p:spPr>
      </p:pic>
      <p:pic>
        <p:nvPicPr>
          <p:cNvPr id="5" name="Audio Recording Aug 11, 2021 at 12:13:10 PM" descr="Audio Recording Aug 11, 2021 at 12:13:10 PM">
            <a:hlinkClick r:id="" action="ppaction://media"/>
            <a:extLst>
              <a:ext uri="{FF2B5EF4-FFF2-40B4-BE49-F238E27FC236}">
                <a16:creationId xmlns:a16="http://schemas.microsoft.com/office/drawing/2014/main" id="{68A338E2-41CD-CE44-AD8A-1972F90C1E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1625" y="5395976"/>
            <a:ext cx="812800" cy="812800"/>
          </a:xfrm>
          <a:prstGeom prst="rect">
            <a:avLst/>
          </a:prstGeom>
        </p:spPr>
      </p:pic>
    </p:spTree>
    <p:extLst>
      <p:ext uri="{BB962C8B-B14F-4D97-AF65-F5344CB8AC3E}">
        <p14:creationId xmlns:p14="http://schemas.microsoft.com/office/powerpoint/2010/main" val="366347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8B309-77F3-3E49-8ECC-A5682FEFC2EA}"/>
              </a:ext>
            </a:extLst>
          </p:cNvPr>
          <p:cNvSpPr>
            <a:spLocks noGrp="1"/>
          </p:cNvSpPr>
          <p:nvPr>
            <p:ph type="title"/>
          </p:nvPr>
        </p:nvSpPr>
        <p:spPr>
          <a:xfrm>
            <a:off x="630936" y="640080"/>
            <a:ext cx="4818888" cy="1481328"/>
          </a:xfrm>
        </p:spPr>
        <p:txBody>
          <a:bodyPr anchor="b">
            <a:normAutofit/>
          </a:bodyPr>
          <a:lstStyle/>
          <a:p>
            <a:endParaRPr lang="en-US" sz="54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A39304-310C-DD42-B861-760B772CA7C5}"/>
              </a:ext>
            </a:extLst>
          </p:cNvPr>
          <p:cNvSpPr>
            <a:spLocks noGrp="1"/>
          </p:cNvSpPr>
          <p:nvPr>
            <p:ph idx="1"/>
          </p:nvPr>
        </p:nvSpPr>
        <p:spPr>
          <a:xfrm>
            <a:off x="630936" y="2660904"/>
            <a:ext cx="4818888" cy="3547872"/>
          </a:xfrm>
        </p:spPr>
        <p:txBody>
          <a:bodyPr anchor="t">
            <a:normAutofit fontScale="77500" lnSpcReduction="20000"/>
          </a:bodyPr>
          <a:lstStyle/>
          <a:p>
            <a:r>
              <a:rPr lang="en-US" dirty="0"/>
              <a:t>The residuals are following the normally distributed with a mean 0. All good!</a:t>
            </a:r>
          </a:p>
          <a:p>
            <a:r>
              <a:rPr lang="en-US" dirty="0"/>
              <a:t>Root Mean Square Error=0.999</a:t>
            </a:r>
          </a:p>
          <a:p>
            <a:endParaRPr lang="en-US" dirty="0"/>
          </a:p>
          <a:p>
            <a:r>
              <a:rPr lang="en-US" b="1" dirty="0"/>
              <a:t>Model Summary</a:t>
            </a:r>
          </a:p>
          <a:p>
            <a:r>
              <a:rPr lang="en-US" dirty="0"/>
              <a:t>We can say that as there is an increase in the Cost, we are seeing good profits. Which means that whatever strategy that is being used for sales is clearly working good</a:t>
            </a:r>
          </a:p>
          <a:p>
            <a:endParaRPr lang="en-US" sz="2200" dirty="0"/>
          </a:p>
        </p:txBody>
      </p:sp>
      <p:pic>
        <p:nvPicPr>
          <p:cNvPr id="4" name="Picture 3">
            <a:extLst>
              <a:ext uri="{FF2B5EF4-FFF2-40B4-BE49-F238E27FC236}">
                <a16:creationId xmlns:a16="http://schemas.microsoft.com/office/drawing/2014/main" id="{5604852F-517D-9649-9A54-12BBE075C24C}"/>
              </a:ext>
            </a:extLst>
          </p:cNvPr>
          <p:cNvPicPr>
            <a:picLocks noChangeAspect="1"/>
          </p:cNvPicPr>
          <p:nvPr/>
        </p:nvPicPr>
        <p:blipFill>
          <a:blip r:embed="rId4"/>
          <a:stretch>
            <a:fillRect/>
          </a:stretch>
        </p:blipFill>
        <p:spPr>
          <a:xfrm>
            <a:off x="6099048" y="1743544"/>
            <a:ext cx="5458968" cy="3370912"/>
          </a:xfrm>
          <a:prstGeom prst="rect">
            <a:avLst/>
          </a:prstGeom>
        </p:spPr>
      </p:pic>
      <p:pic>
        <p:nvPicPr>
          <p:cNvPr id="5" name="Audio Recording Aug 11, 2021 at 12:14:19 PM" descr="Audio Recording Aug 11, 2021 at 12:14:19 PM">
            <a:hlinkClick r:id="" action="ppaction://media"/>
            <a:extLst>
              <a:ext uri="{FF2B5EF4-FFF2-40B4-BE49-F238E27FC236}">
                <a16:creationId xmlns:a16="http://schemas.microsoft.com/office/drawing/2014/main" id="{C54B7B66-92A3-B140-9585-BA2D1DF0CA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47388" y="5579828"/>
            <a:ext cx="812800" cy="812800"/>
          </a:xfrm>
          <a:prstGeom prst="rect">
            <a:avLst/>
          </a:prstGeom>
        </p:spPr>
      </p:pic>
    </p:spTree>
    <p:extLst>
      <p:ext uri="{BB962C8B-B14F-4D97-AF65-F5344CB8AC3E}">
        <p14:creationId xmlns:p14="http://schemas.microsoft.com/office/powerpoint/2010/main" val="223697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569</Words>
  <Application>Microsoft Macintosh PowerPoint</Application>
  <PresentationFormat>Widescreen</PresentationFormat>
  <Paragraphs>79</Paragraphs>
  <Slides>12</Slides>
  <Notes>1</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RETAIL SALES PREDICTION ANALYSIS</vt:lpstr>
      <vt:lpstr>GOAL OF ANALYSIS</vt:lpstr>
      <vt:lpstr>Understanding the data of Retail Sales of the Company- Exploratory Data Analysis and Validating issues with the dataset</vt:lpstr>
      <vt:lpstr>Interesting Patterns and Findings- Insights</vt:lpstr>
      <vt:lpstr>Descriptive Analysis- Feature Selection</vt:lpstr>
      <vt:lpstr>PowerPoint Presentation</vt:lpstr>
      <vt:lpstr>Training and Testing- How validation helps overfitting</vt:lpstr>
      <vt:lpstr>Building Predictive ML models based on insights &amp; patterns: I- Multi- Variable Linear Regression</vt:lpstr>
      <vt:lpstr>PowerPoint Presentation</vt:lpstr>
      <vt:lpstr>II: Logistic Regression</vt:lpstr>
      <vt:lpstr>III: Decision Trees</vt:lpstr>
      <vt:lpstr>SUMMARY/ RECOMMENDATIONS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SALES PREDICTION ANALYSIS</dc:title>
  <dc:creator>Gayathri Gopalan</dc:creator>
  <cp:lastModifiedBy>Gayathri Gopalan</cp:lastModifiedBy>
  <cp:revision>13</cp:revision>
  <dcterms:created xsi:type="dcterms:W3CDTF">2021-08-11T14:01:27Z</dcterms:created>
  <dcterms:modified xsi:type="dcterms:W3CDTF">2021-08-11T16:21:58Z</dcterms:modified>
</cp:coreProperties>
</file>